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61" r:id="rId2"/>
    <p:sldId id="348" r:id="rId3"/>
    <p:sldId id="259" r:id="rId4"/>
    <p:sldId id="260" r:id="rId5"/>
    <p:sldId id="350" r:id="rId6"/>
    <p:sldId id="351" r:id="rId7"/>
    <p:sldId id="353" r:id="rId8"/>
    <p:sldId id="354" r:id="rId9"/>
    <p:sldId id="356" r:id="rId10"/>
    <p:sldId id="357" r:id="rId11"/>
    <p:sldId id="358" r:id="rId12"/>
    <p:sldId id="359" r:id="rId13"/>
    <p:sldId id="360" r:id="rId14"/>
    <p:sldId id="361" r:id="rId15"/>
    <p:sldId id="362" r:id="rId16"/>
    <p:sldId id="363" r:id="rId17"/>
    <p:sldId id="365" r:id="rId18"/>
    <p:sldId id="366" r:id="rId19"/>
    <p:sldId id="367" r:id="rId20"/>
    <p:sldId id="368" r:id="rId21"/>
    <p:sldId id="369" r:id="rId22"/>
    <p:sldId id="370" r:id="rId23"/>
    <p:sldId id="371" r:id="rId24"/>
    <p:sldId id="372" r:id="rId25"/>
    <p:sldId id="364" r:id="rId26"/>
    <p:sldId id="373" r:id="rId27"/>
    <p:sldId id="374" r:id="rId28"/>
    <p:sldId id="380" r:id="rId29"/>
    <p:sldId id="376" r:id="rId30"/>
    <p:sldId id="377" r:id="rId31"/>
    <p:sldId id="378" r:id="rId32"/>
    <p:sldId id="379" r:id="rId33"/>
    <p:sldId id="303" r:id="rId34"/>
    <p:sldId id="263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3"/>
    <a:srgbClr val="FFF3CD"/>
    <a:srgbClr val="D2FEFE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6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CCF9F5-675C-4B13-A4AD-57D544C33069}" type="datetimeFigureOut">
              <a:rPr lang="en-US" smtClean="0"/>
              <a:pPr/>
              <a:t>11/05/2017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BA085D-7841-493B-84E3-49A387EEE0B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739101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r>
              <a:rPr lang="en-US" sz="1000" i="1">
                <a:solidFill>
                  <a:srgbClr val="0000CC"/>
                </a:solidFill>
              </a:rPr>
              <a:t>-Thân Thị Diệp Nga- ĐH Thủ Dầu Một- </a:t>
            </a:r>
            <a:endParaRPr lang="en-GB" sz="1000" i="1">
              <a:solidFill>
                <a:srgbClr val="0000CC"/>
              </a:solidFill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7426DB01-EB85-44B2-A20D-29ED2F6C5422}" type="slidenum">
              <a:rPr lang="en-US" smtClean="0"/>
              <a:pPr eaLnBrk="1" hangingPunct="1"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BA085D-7841-493B-84E3-49A387EEE0B9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427642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8DE157E-33D8-461B-B23A-CB8C189965EA}" type="slidenum">
              <a:rPr lang="en-US"/>
              <a:pPr/>
              <a:t>33</a:t>
            </a:fld>
            <a:endParaRPr lang="en-US"/>
          </a:p>
        </p:txBody>
      </p:sp>
      <p:sp>
        <p:nvSpPr>
          <p:cNvPr id="125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/>
              <a:t>Thân Thị Diệp Nga- Bình Dương</a:t>
            </a:r>
            <a:endParaRPr lang="en-GB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0CBF6C23-A569-4432-9100-F10040800C18}" type="slidenum">
              <a:rPr lang="en-US" smtClean="0"/>
              <a:pPr eaLnBrk="1" hangingPunct="1"/>
              <a:t>34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8B583-8542-49E5-8E20-BC861D0C2EB3}" type="datetimeFigureOut">
              <a:rPr lang="en-US" smtClean="0"/>
              <a:pPr/>
              <a:t>11/05/2017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A23E6-2E94-4190-85A0-B1EF4B285E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467825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8B583-8542-49E5-8E20-BC861D0C2EB3}" type="datetimeFigureOut">
              <a:rPr lang="en-US" smtClean="0"/>
              <a:pPr/>
              <a:t>11/05/2017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A23E6-2E94-4190-85A0-B1EF4B285E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87179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8B583-8542-49E5-8E20-BC861D0C2EB3}" type="datetimeFigureOut">
              <a:rPr lang="en-US" smtClean="0"/>
              <a:pPr/>
              <a:t>11/05/2017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A23E6-2E94-4190-85A0-B1EF4B285E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828682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8B583-8542-49E5-8E20-BC861D0C2EB3}" type="datetimeFigureOut">
              <a:rPr lang="en-US" smtClean="0"/>
              <a:pPr/>
              <a:t>11/05/2017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A23E6-2E94-4190-85A0-B1EF4B285E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207825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8B583-8542-49E5-8E20-BC861D0C2EB3}" type="datetimeFigureOut">
              <a:rPr lang="en-US" smtClean="0"/>
              <a:pPr/>
              <a:t>11/05/2017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A23E6-2E94-4190-85A0-B1EF4B285E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69026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8B583-8542-49E5-8E20-BC861D0C2EB3}" type="datetimeFigureOut">
              <a:rPr lang="en-US" smtClean="0"/>
              <a:pPr/>
              <a:t>11/05/2017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A23E6-2E94-4190-85A0-B1EF4B285E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459954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8B583-8542-49E5-8E20-BC861D0C2EB3}" type="datetimeFigureOut">
              <a:rPr lang="en-US" smtClean="0"/>
              <a:pPr/>
              <a:t>11/05/2017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A23E6-2E94-4190-85A0-B1EF4B285E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118072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8B583-8542-49E5-8E20-BC861D0C2EB3}" type="datetimeFigureOut">
              <a:rPr lang="en-US" smtClean="0"/>
              <a:pPr/>
              <a:t>11/05/2017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A23E6-2E94-4190-85A0-B1EF4B285E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380361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8B583-8542-49E5-8E20-BC861D0C2EB3}" type="datetimeFigureOut">
              <a:rPr lang="en-US" smtClean="0"/>
              <a:pPr/>
              <a:t>11/05/2017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A23E6-2E94-4190-85A0-B1EF4B285E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324892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8B583-8542-49E5-8E20-BC861D0C2EB3}" type="datetimeFigureOut">
              <a:rPr lang="en-US" smtClean="0"/>
              <a:pPr/>
              <a:t>11/05/2017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A23E6-2E94-4190-85A0-B1EF4B285E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947037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8B583-8542-49E5-8E20-BC861D0C2EB3}" type="datetimeFigureOut">
              <a:rPr lang="en-US" smtClean="0"/>
              <a:pPr/>
              <a:t>11/05/2017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A23E6-2E94-4190-85A0-B1EF4B285E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805144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58B583-8542-49E5-8E20-BC861D0C2EB3}" type="datetimeFigureOut">
              <a:rPr lang="en-US" smtClean="0"/>
              <a:pPr/>
              <a:t>11/05/2017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9A23E6-2E94-4190-85A0-B1EF4B285E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41999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gif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gif"/><Relationship Id="rId4" Type="http://schemas.openxmlformats.org/officeDocument/2006/relationships/image" Target="../media/image6.gi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jpeg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58.gif"/><Relationship Id="rId4" Type="http://schemas.openxmlformats.org/officeDocument/2006/relationships/image" Target="../media/image57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2.gif"/><Relationship Id="rId5" Type="http://schemas.openxmlformats.org/officeDocument/2006/relationships/image" Target="../media/image61.wmf"/><Relationship Id="rId4" Type="http://schemas.openxmlformats.org/officeDocument/2006/relationships/image" Target="../media/image60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gif"/><Relationship Id="rId5" Type="http://schemas.openxmlformats.org/officeDocument/2006/relationships/image" Target="../media/image10.gif"/><Relationship Id="rId4" Type="http://schemas.openxmlformats.org/officeDocument/2006/relationships/image" Target="../media/image9.gi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rames PPT 00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D2FEFE"/>
          </a:solidFill>
          <a:ln>
            <a:noFill/>
          </a:ln>
        </p:spPr>
      </p:pic>
      <p:sp>
        <p:nvSpPr>
          <p:cNvPr id="3075" name="AutoShape 13"/>
          <p:cNvSpPr>
            <a:spLocks noChangeArrowheads="1"/>
          </p:cNvSpPr>
          <p:nvPr/>
        </p:nvSpPr>
        <p:spPr bwMode="auto">
          <a:xfrm>
            <a:off x="1524000" y="228600"/>
            <a:ext cx="5943600" cy="609600"/>
          </a:xfrm>
          <a:prstGeom prst="ribbon">
            <a:avLst>
              <a:gd name="adj1" fmla="val 12500"/>
              <a:gd name="adj2" fmla="val 71259"/>
            </a:avLst>
          </a:prstGeom>
          <a:blipFill dpi="0" rotWithShape="1">
            <a:blip r:embed="rId4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30000"/>
              </a:spcBef>
            </a:pPr>
            <a:endParaRPr lang="en-US" b="1">
              <a:solidFill>
                <a:srgbClr val="3333FF"/>
              </a:solidFill>
              <a:latin typeface=".VnSouthernH" pitchFamily="34" charset="0"/>
            </a:endParaRPr>
          </a:p>
          <a:p>
            <a:pPr algn="ctr">
              <a:spcBef>
                <a:spcPct val="30000"/>
              </a:spcBef>
            </a:pPr>
            <a:endParaRPr lang="en-US" b="1">
              <a:solidFill>
                <a:srgbClr val="FF0066"/>
              </a:solidFill>
              <a:latin typeface=".VnAvant" pitchFamily="34" charset="0"/>
            </a:endParaRPr>
          </a:p>
          <a:p>
            <a:pPr algn="ctr">
              <a:spcBef>
                <a:spcPct val="30000"/>
              </a:spcBef>
            </a:pPr>
            <a:endParaRPr lang="en-US" b="1">
              <a:solidFill>
                <a:srgbClr val="FF0066"/>
              </a:solidFill>
            </a:endParaRPr>
          </a:p>
          <a:p>
            <a:pPr algn="ctr">
              <a:spcBef>
                <a:spcPct val="10000"/>
              </a:spcBef>
            </a:pPr>
            <a:endParaRPr lang="en-US">
              <a:solidFill>
                <a:srgbClr val="FF0066"/>
              </a:solidFill>
              <a:latin typeface=".VnAvant" pitchFamily="34" charset="0"/>
            </a:endParaRPr>
          </a:p>
        </p:txBody>
      </p:sp>
      <p:sp>
        <p:nvSpPr>
          <p:cNvPr id="3076" name="Text Box 18"/>
          <p:cNvSpPr txBox="1">
            <a:spLocks noChangeArrowheads="1"/>
          </p:cNvSpPr>
          <p:nvPr/>
        </p:nvSpPr>
        <p:spPr bwMode="auto">
          <a:xfrm>
            <a:off x="2819400" y="381000"/>
            <a:ext cx="3581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 HỌC 201</a:t>
            </a:r>
            <a:r>
              <a:rPr lang="vi-VN" sz="2400" b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7 -</a:t>
            </a:r>
            <a:r>
              <a:rPr lang="en-US" sz="2400" b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201</a:t>
            </a:r>
            <a:r>
              <a:rPr lang="vi-VN" sz="2400" b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en-US" sz="2400" b="1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77" name="Text Box 19"/>
          <p:cNvSpPr txBox="1">
            <a:spLocks noChangeArrowheads="1"/>
          </p:cNvSpPr>
          <p:nvPr/>
        </p:nvSpPr>
        <p:spPr bwMode="auto">
          <a:xfrm>
            <a:off x="1524000" y="5695950"/>
            <a:ext cx="612913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8" name="Picture 9" descr="HU5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33800" y="4114800"/>
            <a:ext cx="1443038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4"/>
          <p:cNvSpPr txBox="1">
            <a:spLocks noChangeArrowheads="1"/>
          </p:cNvSpPr>
          <p:nvPr/>
        </p:nvSpPr>
        <p:spPr bwMode="auto">
          <a:xfrm>
            <a:off x="569913" y="2130425"/>
            <a:ext cx="7772400" cy="1470025"/>
          </a:xfrm>
          <a:prstGeom prst="rect">
            <a:avLst/>
          </a:prstGeom>
          <a:solidFill>
            <a:srgbClr val="FFF3C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vi-VN" sz="9600" b="1">
                <a:solidFill>
                  <a:srgbClr val="0000FF"/>
                </a:solidFill>
                <a:latin typeface="Bodoni MT" panose="020F0502020204030204" pitchFamily="34" charset="0"/>
              </a:rPr>
              <a:t>SINH HỌC 7</a:t>
            </a:r>
            <a:endParaRPr lang="en-US" sz="9600" b="1">
              <a:solidFill>
                <a:srgbClr val="0000FF"/>
              </a:solidFill>
              <a:latin typeface="Algerian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22268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404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" y="1828800"/>
            <a:ext cx="2719388" cy="4297363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9405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828800"/>
            <a:ext cx="3101975" cy="4297363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9406" name="Picture 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48400" y="1828800"/>
            <a:ext cx="2819400" cy="4297363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9407" name="Text Box 15"/>
          <p:cNvSpPr txBox="1">
            <a:spLocks noChangeArrowheads="1"/>
          </p:cNvSpPr>
          <p:nvPr/>
        </p:nvSpPr>
        <p:spPr bwMode="auto">
          <a:xfrm>
            <a:off x="381000" y="6126163"/>
            <a:ext cx="1905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000" b="1" i="1">
                <a:solidFill>
                  <a:srgbClr val="009900"/>
                </a:solidFill>
              </a:rPr>
              <a:t>Cua đồng</a:t>
            </a:r>
          </a:p>
        </p:txBody>
      </p:sp>
      <p:sp>
        <p:nvSpPr>
          <p:cNvPr id="59408" name="Rectangle 16"/>
          <p:cNvSpPr>
            <a:spLocks noChangeArrowheads="1"/>
          </p:cNvSpPr>
          <p:nvPr/>
        </p:nvSpPr>
        <p:spPr bwMode="auto">
          <a:xfrm>
            <a:off x="4038600" y="6151563"/>
            <a:ext cx="12223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 b="1" i="1">
                <a:solidFill>
                  <a:srgbClr val="009900"/>
                </a:solidFill>
              </a:rPr>
              <a:t>Cua nhện</a:t>
            </a:r>
          </a:p>
        </p:txBody>
      </p:sp>
      <p:sp>
        <p:nvSpPr>
          <p:cNvPr id="59409" name="Rectangle 17"/>
          <p:cNvSpPr>
            <a:spLocks noChangeArrowheads="1"/>
          </p:cNvSpPr>
          <p:nvPr/>
        </p:nvSpPr>
        <p:spPr bwMode="auto">
          <a:xfrm>
            <a:off x="7072313" y="6121400"/>
            <a:ext cx="1346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 b="1" i="1">
                <a:solidFill>
                  <a:srgbClr val="009900"/>
                </a:solidFill>
              </a:rPr>
              <a:t>Tôm ở nhờ</a:t>
            </a:r>
          </a:p>
        </p:txBody>
      </p:sp>
      <p:sp>
        <p:nvSpPr>
          <p:cNvPr id="59411" name="Text Box 19"/>
          <p:cNvSpPr txBox="1">
            <a:spLocks noChangeArrowheads="1"/>
          </p:cNvSpPr>
          <p:nvPr/>
        </p:nvSpPr>
        <p:spPr bwMode="auto">
          <a:xfrm>
            <a:off x="3429000" y="990600"/>
            <a:ext cx="23622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600" b="1" u="sng">
                <a:solidFill>
                  <a:srgbClr val="0066FF"/>
                </a:solidFill>
              </a:rPr>
              <a:t>Có lợi</a:t>
            </a: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0" y="152400"/>
            <a:ext cx="84709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MỘT SỐ GIÁP XÁC KHÁC</a:t>
            </a:r>
          </a:p>
        </p:txBody>
      </p:sp>
    </p:spTree>
    <p:extLst>
      <p:ext uri="{BB962C8B-B14F-4D97-AF65-F5344CB8AC3E}">
        <p14:creationId xmlns:p14="http://schemas.microsoft.com/office/powerpoint/2010/main" xmlns="" val="320450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444" name="Group 4"/>
          <p:cNvGraphicFramePr>
            <a:graphicFrameLocks noGrp="1"/>
          </p:cNvGraphicFramePr>
          <p:nvPr/>
        </p:nvGraphicFramePr>
        <p:xfrm>
          <a:off x="152400" y="1143000"/>
          <a:ext cx="8839200" cy="5491163"/>
        </p:xfrm>
        <a:graphic>
          <a:graphicData uri="http://schemas.openxmlformats.org/drawingml/2006/table">
            <a:tbl>
              <a:tblPr/>
              <a:tblGrid>
                <a:gridCol w="18288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3622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5810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          </a:t>
                      </a: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Times New Roman" pitchFamily="18" charset="0"/>
                        </a:rPr>
                        <a:t>Đặc điểm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Times New Roman" pitchFamily="18" charset="0"/>
                        </a:rPr>
                        <a:t>Đại điện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Times New Roman" pitchFamily="18" charset="0"/>
                        </a:rPr>
                        <a:t>K</a:t>
                      </a: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Times New Roman" pitchFamily="18" charset="0"/>
                        </a:rPr>
                        <a:t>ích thước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Times New Roman" pitchFamily="18" charset="0"/>
                        </a:rPr>
                        <a:t>C</a:t>
                      </a: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Times New Roman" pitchFamily="18" charset="0"/>
                        </a:rPr>
                        <a:t>ơ quan di chuyển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Times New Roman" pitchFamily="18" charset="0"/>
                        </a:rPr>
                        <a:t>L</a:t>
                      </a: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Times New Roman" pitchFamily="18" charset="0"/>
                        </a:rPr>
                        <a:t>ối sống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Times New Roman" pitchFamily="18" charset="0"/>
                        </a:rPr>
                        <a:t>Đặc điểm khác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826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Times New Roman" pitchFamily="18" charset="0"/>
                        </a:rPr>
                        <a:t>1-Mọt ẩm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Nh</a:t>
                      </a: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Ch</a:t>
                      </a: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ân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Tự do, ở cạn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Th</a:t>
                      </a: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ở bằng mang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016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Times New Roman" pitchFamily="18" charset="0"/>
                        </a:rPr>
                        <a:t>2-Sun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Nh</a:t>
                      </a: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ỏ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</a:t>
                      </a: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ố định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</a:t>
                      </a: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ống bám vào vỏ tầu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826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Times New Roman" pitchFamily="18" charset="0"/>
                        </a:rPr>
                        <a:t>3-Rận nước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R</a:t>
                      </a: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ất nhỏ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R</a:t>
                      </a: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âu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</a:t>
                      </a: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ự do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</a:t>
                      </a: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ùa hạ sinh toàn con cái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810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Times New Roman" pitchFamily="18" charset="0"/>
                        </a:rPr>
                        <a:t>4-Chân kiếm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R</a:t>
                      </a: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ất nhỏ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Ch</a:t>
                      </a: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ân kiếm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</a:t>
                      </a: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ự do, kí sinh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K</a:t>
                      </a: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í sinh: phần phụ tiêu giảm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826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Times New Roman" pitchFamily="18" charset="0"/>
                        </a:rPr>
                        <a:t>5-Cua đồng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L</a:t>
                      </a: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ớn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Ch</a:t>
                      </a: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ân bò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</a:t>
                      </a: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ự do, hang hốc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Ph</a:t>
                      </a: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ần bụng tiêu giảm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7016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Times New Roman" pitchFamily="18" charset="0"/>
                        </a:rPr>
                        <a:t>6-Cua nhện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R</a:t>
                      </a: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ất lớn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Ch</a:t>
                      </a: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ân bò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</a:t>
                      </a: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ự do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Ch</a:t>
                      </a: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ân dài giống nhện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826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Times New Roman" pitchFamily="18" charset="0"/>
                        </a:rPr>
                        <a:t>7-Tôm ở nhờ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L</a:t>
                      </a: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ớn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Ch</a:t>
                      </a: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ân bò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</a:t>
                      </a: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ự do, ẩn mình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Ph</a:t>
                      </a: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ần bụng vỏ mỏng và mềm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sp>
        <p:nvSpPr>
          <p:cNvPr id="61500" name="Line 60"/>
          <p:cNvSpPr>
            <a:spLocks noChangeShapeType="1"/>
          </p:cNvSpPr>
          <p:nvPr/>
        </p:nvSpPr>
        <p:spPr bwMode="auto">
          <a:xfrm>
            <a:off x="76200" y="1143000"/>
            <a:ext cx="18288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0" y="152400"/>
            <a:ext cx="84709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MỘT SỐ GIÁP XÁC KHÁC</a:t>
            </a:r>
          </a:p>
        </p:txBody>
      </p:sp>
    </p:spTree>
    <p:extLst>
      <p:ext uri="{BB962C8B-B14F-4D97-AF65-F5344CB8AC3E}">
        <p14:creationId xmlns:p14="http://schemas.microsoft.com/office/powerpoint/2010/main" xmlns="" val="669822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3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676400"/>
            <a:ext cx="41148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72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" y="1676400"/>
            <a:ext cx="4191000" cy="4495800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2473" name="Text Box 9"/>
          <p:cNvSpPr txBox="1">
            <a:spLocks noChangeArrowheads="1"/>
          </p:cNvSpPr>
          <p:nvPr/>
        </p:nvSpPr>
        <p:spPr bwMode="auto">
          <a:xfrm>
            <a:off x="1600200" y="6278563"/>
            <a:ext cx="1600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000" b="1" i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sun</a:t>
            </a:r>
          </a:p>
        </p:txBody>
      </p:sp>
      <p:sp>
        <p:nvSpPr>
          <p:cNvPr id="62474" name="Text Box 10"/>
          <p:cNvSpPr txBox="1">
            <a:spLocks noChangeArrowheads="1"/>
          </p:cNvSpPr>
          <p:nvPr/>
        </p:nvSpPr>
        <p:spPr bwMode="auto">
          <a:xfrm>
            <a:off x="5715000" y="6324600"/>
            <a:ext cx="2743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000" b="1" i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 kiếm kí sinh</a:t>
            </a:r>
          </a:p>
        </p:txBody>
      </p:sp>
      <p:sp>
        <p:nvSpPr>
          <p:cNvPr id="62476" name="Text Box 12"/>
          <p:cNvSpPr txBox="1">
            <a:spLocks noChangeArrowheads="1"/>
          </p:cNvSpPr>
          <p:nvPr/>
        </p:nvSpPr>
        <p:spPr bwMode="auto">
          <a:xfrm>
            <a:off x="3423634" y="914400"/>
            <a:ext cx="23622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600" b="1" u="sng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 hại</a:t>
            </a: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0" y="152400"/>
            <a:ext cx="84709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MỘT SỐ GIÁP XÁC KHÁC</a:t>
            </a:r>
          </a:p>
        </p:txBody>
      </p:sp>
    </p:spTree>
    <p:extLst>
      <p:ext uri="{BB962C8B-B14F-4D97-AF65-F5344CB8AC3E}">
        <p14:creationId xmlns:p14="http://schemas.microsoft.com/office/powerpoint/2010/main" xmlns="" val="915476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45" name="Picture 17" descr="ca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95800" y="4114800"/>
            <a:ext cx="441960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2546" name="Picture 18" descr="cua dô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" y="4114800"/>
            <a:ext cx="426720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2537" name="Picture 18" descr="tom su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" y="1295400"/>
            <a:ext cx="42672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40" name="Text Box 12"/>
          <p:cNvSpPr txBox="1">
            <a:spLocks noChangeArrowheads="1"/>
          </p:cNvSpPr>
          <p:nvPr/>
        </p:nvSpPr>
        <p:spPr bwMode="auto">
          <a:xfrm>
            <a:off x="152400" y="3565525"/>
            <a:ext cx="1219200" cy="366713"/>
          </a:xfrm>
          <a:prstGeom prst="rect">
            <a:avLst/>
          </a:prstGeom>
          <a:solidFill>
            <a:srgbClr val="FAFEC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800" b="1" i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Tôm sông</a:t>
            </a:r>
          </a:p>
        </p:txBody>
      </p:sp>
      <p:pic>
        <p:nvPicPr>
          <p:cNvPr id="22542" name="Picture 14" descr="tep 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249363"/>
            <a:ext cx="441960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2543" name="Text Box 15"/>
          <p:cNvSpPr txBox="1">
            <a:spLocks noChangeArrowheads="1"/>
          </p:cNvSpPr>
          <p:nvPr/>
        </p:nvSpPr>
        <p:spPr bwMode="auto">
          <a:xfrm>
            <a:off x="4495800" y="3581400"/>
            <a:ext cx="1219200" cy="366713"/>
          </a:xfrm>
          <a:prstGeom prst="rect">
            <a:avLst/>
          </a:prstGeom>
          <a:solidFill>
            <a:srgbClr val="FAFEC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800" b="1" i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Tép</a:t>
            </a:r>
          </a:p>
        </p:txBody>
      </p:sp>
      <p:sp>
        <p:nvSpPr>
          <p:cNvPr id="22544" name="Text Box 16"/>
          <p:cNvSpPr txBox="1">
            <a:spLocks noChangeArrowheads="1"/>
          </p:cNvSpPr>
          <p:nvPr/>
        </p:nvSpPr>
        <p:spPr bwMode="auto">
          <a:xfrm>
            <a:off x="4495800" y="6248400"/>
            <a:ext cx="1114425" cy="369332"/>
          </a:xfrm>
          <a:prstGeom prst="rect">
            <a:avLst/>
          </a:prstGeom>
          <a:solidFill>
            <a:srgbClr val="FAFEC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800" b="1" i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cáy</a:t>
            </a:r>
          </a:p>
        </p:txBody>
      </p:sp>
      <p:sp>
        <p:nvSpPr>
          <p:cNvPr id="22547" name="Text Box 19"/>
          <p:cNvSpPr txBox="1">
            <a:spLocks noChangeArrowheads="1"/>
          </p:cNvSpPr>
          <p:nvPr/>
        </p:nvSpPr>
        <p:spPr bwMode="auto">
          <a:xfrm>
            <a:off x="152400" y="6248400"/>
            <a:ext cx="1219200" cy="366713"/>
          </a:xfrm>
          <a:prstGeom prst="rect">
            <a:avLst/>
          </a:prstGeom>
          <a:solidFill>
            <a:srgbClr val="FAFEC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800" b="1" i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Cua đồng</a:t>
            </a:r>
          </a:p>
        </p:txBody>
      </p:sp>
      <p:sp>
        <p:nvSpPr>
          <p:cNvPr id="22548" name="Text Box 20"/>
          <p:cNvSpPr txBox="1">
            <a:spLocks noChangeArrowheads="1"/>
          </p:cNvSpPr>
          <p:nvPr/>
        </p:nvSpPr>
        <p:spPr bwMode="auto">
          <a:xfrm>
            <a:off x="1752600" y="713564"/>
            <a:ext cx="67183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600" b="1" u="sng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số giáp xác ở địa phương:</a:t>
            </a:r>
          </a:p>
        </p:txBody>
      </p: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0" y="152400"/>
            <a:ext cx="84709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MỘT SỐ GIÁP XÁC KHÁC</a:t>
            </a:r>
          </a:p>
        </p:txBody>
      </p:sp>
    </p:spTree>
    <p:extLst>
      <p:ext uri="{BB962C8B-B14F-4D97-AF65-F5344CB8AC3E}">
        <p14:creationId xmlns:p14="http://schemas.microsoft.com/office/powerpoint/2010/main" xmlns="" val="1158190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2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2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22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22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22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22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2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22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22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40" grpId="0" animBg="1"/>
      <p:bldP spid="22543" grpId="0" animBg="1"/>
      <p:bldP spid="22544" grpId="0" animBg="1"/>
      <p:bldP spid="22547" grpId="0" animBg="1"/>
      <p:bldP spid="22548" grpId="0"/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4" name="AutoShape 6"/>
          <p:cNvSpPr>
            <a:spLocks noChangeArrowheads="1"/>
          </p:cNvSpPr>
          <p:nvPr/>
        </p:nvSpPr>
        <p:spPr bwMode="auto">
          <a:xfrm>
            <a:off x="1132510" y="577308"/>
            <a:ext cx="7189303" cy="3627783"/>
          </a:xfrm>
          <a:prstGeom prst="cloudCallout">
            <a:avLst>
              <a:gd name="adj1" fmla="val -37500"/>
              <a:gd name="adj2" fmla="val 118056"/>
            </a:avLst>
          </a:prstGeom>
          <a:solidFill>
            <a:srgbClr val="FAFEC2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 sz="4400" b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 đa đạng của lớp Giáp xác thể hiện ở những đặc điểm nào?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0" y="152400"/>
            <a:ext cx="84709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MỘT SỐ GIÁP XÁC KHÁC</a:t>
            </a:r>
          </a:p>
        </p:txBody>
      </p:sp>
    </p:spTree>
    <p:extLst>
      <p:ext uri="{BB962C8B-B14F-4D97-AF65-F5344CB8AC3E}">
        <p14:creationId xmlns:p14="http://schemas.microsoft.com/office/powerpoint/2010/main" xmlns="" val="1141627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3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4" grpId="0" animBg="1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9" name="AutoShape 7"/>
          <p:cNvSpPr>
            <a:spLocks noChangeArrowheads="1"/>
          </p:cNvSpPr>
          <p:nvPr/>
        </p:nvSpPr>
        <p:spPr bwMode="auto">
          <a:xfrm>
            <a:off x="228599" y="563217"/>
            <a:ext cx="8733183" cy="6013174"/>
          </a:xfrm>
          <a:prstGeom prst="horizontalScroll">
            <a:avLst>
              <a:gd name="adj" fmla="val 12500"/>
            </a:avLst>
          </a:prstGeom>
          <a:solidFill>
            <a:srgbClr val="FFDDFF"/>
          </a:solidFill>
          <a:ln w="3175">
            <a:solidFill>
              <a:srgbClr val="99CC00"/>
            </a:solidFill>
            <a:round/>
            <a:headEnd/>
            <a:tailEnd/>
          </a:ln>
          <a:effectLst>
            <a:prstShdw prst="shdw17" dist="17961" dir="2700000">
              <a:srgbClr val="99CC00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pPr eaLnBrk="0" hangingPunct="0"/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altLang="en-US" sz="2800" b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</a:t>
            </a: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u="sng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 Giáp xác rất đa dạng:</a:t>
            </a:r>
          </a:p>
          <a:p>
            <a:pPr eaLnBrk="0" hangingPunct="0"/>
            <a:endParaRPr lang="en-US" altLang="en-US" sz="2800" b="1" u="sng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hangingPunct="0"/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    + Có số lượng loài lớn </a:t>
            </a:r>
            <a:r>
              <a:rPr lang="en-US" altLang="en-US" sz="2800" b="1" i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(khoảng 20 nghìn loài)</a:t>
            </a:r>
          </a:p>
          <a:p>
            <a:pPr eaLnBrk="0" hangingPunct="0"/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    + Có nhiều hình dạng, kích thước khác nhau</a:t>
            </a:r>
            <a:endParaRPr lang="en-US" altLang="en-US" sz="2800" b="1" i="1">
              <a:solidFill>
                <a:srgbClr val="0099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hangingPunct="0"/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    + Sống ở các môi trường khác nhau </a:t>
            </a:r>
            <a:r>
              <a:rPr lang="en-US" altLang="en-US" sz="2800" b="1" i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(nước ngọt, </a:t>
            </a:r>
          </a:p>
          <a:p>
            <a:pPr eaLnBrk="0" hangingPunct="0"/>
            <a:r>
              <a:rPr lang="en-US" altLang="en-US" sz="2800" b="1" i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nước mặn,nước lợ, ở cạn…)</a:t>
            </a:r>
          </a:p>
          <a:p>
            <a:pPr eaLnBrk="0" hangingPunct="0"/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    + Có lối sống, tập tính phong phú </a:t>
            </a:r>
            <a:r>
              <a:rPr lang="en-US" altLang="en-US" sz="2800" b="1" i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(tự do, kí sinh, </a:t>
            </a:r>
          </a:p>
          <a:p>
            <a:pPr eaLnBrk="0" hangingPunct="0"/>
            <a:r>
              <a:rPr lang="en-US" altLang="en-US" sz="2800" b="1" i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cố định…)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0" y="152400"/>
            <a:ext cx="84709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MỘT SỐ GIÁP XÁC KHÁC</a:t>
            </a:r>
          </a:p>
        </p:txBody>
      </p:sp>
    </p:spTree>
    <p:extLst>
      <p:ext uri="{BB962C8B-B14F-4D97-AF65-F5344CB8AC3E}">
        <p14:creationId xmlns:p14="http://schemas.microsoft.com/office/powerpoint/2010/main" xmlns="" val="3083318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8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9" grpId="0" animBg="1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5" name="Text Box 5"/>
          <p:cNvSpPr txBox="1">
            <a:spLocks noChangeArrowheads="1"/>
          </p:cNvSpPr>
          <p:nvPr/>
        </p:nvSpPr>
        <p:spPr bwMode="auto">
          <a:xfrm>
            <a:off x="36489" y="198783"/>
            <a:ext cx="6175467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600" b="1" u="sng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VAI TRÒ THỰC TIỄN</a:t>
            </a:r>
          </a:p>
        </p:txBody>
      </p:sp>
      <p:sp>
        <p:nvSpPr>
          <p:cNvPr id="30726" name="Text Box 6"/>
          <p:cNvSpPr txBox="1">
            <a:spLocks noChangeArrowheads="1"/>
          </p:cNvSpPr>
          <p:nvPr/>
        </p:nvSpPr>
        <p:spPr bwMode="auto">
          <a:xfrm>
            <a:off x="1000259" y="796118"/>
            <a:ext cx="75438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200" b="1" i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Bảng. Ý nghĩa thực tiễn của lớp Giáp xác</a:t>
            </a:r>
          </a:p>
        </p:txBody>
      </p:sp>
      <p:graphicFrame>
        <p:nvGraphicFramePr>
          <p:cNvPr id="30794" name="Group 7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064817660"/>
              </p:ext>
            </p:extLst>
          </p:nvPr>
        </p:nvGraphicFramePr>
        <p:xfrm>
          <a:off x="222161" y="1389303"/>
          <a:ext cx="8915400" cy="5470843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9718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1336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2004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4000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7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STT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Các mặt ý nghĩa thực tiễn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Tên các loài ví dụ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Tên các loài có ở địa phương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508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1" u="none" strike="noStrike" cap="none" normalizeH="0" baseline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1" u="none" strike="noStrike" cap="none" normalizeH="0" baseline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Times New Roman" pitchFamily="18" charset="0"/>
                        </a:rPr>
                        <a:t>Thực phẩm đông lạnh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508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1" u="none" strike="noStrike" cap="none" normalizeH="0" baseline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1" u="none" strike="noStrike" cap="none" normalizeH="0" baseline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Times New Roman" pitchFamily="18" charset="0"/>
                        </a:rPr>
                        <a:t>Thực phẩm khô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492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1" u="none" strike="noStrike" cap="none" normalizeH="0" baseline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1" u="none" strike="noStrike" cap="none" normalizeH="0" baseline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Times New Roman" pitchFamily="18" charset="0"/>
                        </a:rPr>
                        <a:t>Nguyên liệu để làm mắm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508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1" u="none" strike="noStrike" cap="none" normalizeH="0" baseline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1" u="none" strike="noStrike" cap="none" normalizeH="0" baseline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Times New Roman" pitchFamily="18" charset="0"/>
                        </a:rPr>
                        <a:t>Thực phẩm tươi sống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508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1" u="none" strike="noStrike" cap="none" normalizeH="0" baseline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1" u="none" strike="noStrike" cap="none" normalizeH="0" baseline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Times New Roman" pitchFamily="18" charset="0"/>
                        </a:rPr>
                        <a:t>Có hại cho giao thông thuỷ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6492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1" u="none" strike="noStrike" cap="none" normalizeH="0" baseline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1" u="none" strike="noStrike" cap="none" normalizeH="0" baseline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Times New Roman" pitchFamily="18" charset="0"/>
                        </a:rPr>
                        <a:t>Kí sinh gây hại cá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6508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…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599986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0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30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5" grpId="0"/>
      <p:bldP spid="3072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0" name="Text Box 4"/>
          <p:cNvSpPr txBox="1">
            <a:spLocks noChangeArrowheads="1"/>
          </p:cNvSpPr>
          <p:nvPr/>
        </p:nvSpPr>
        <p:spPr bwMode="auto">
          <a:xfrm>
            <a:off x="0" y="152400"/>
            <a:ext cx="51054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b="1" u="sng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VAI TRÒ THỰC TIỄN</a:t>
            </a:r>
          </a:p>
        </p:txBody>
      </p:sp>
      <p:sp>
        <p:nvSpPr>
          <p:cNvPr id="34821" name="Text Box 5"/>
          <p:cNvSpPr txBox="1">
            <a:spLocks noChangeArrowheads="1"/>
          </p:cNvSpPr>
          <p:nvPr/>
        </p:nvSpPr>
        <p:spPr bwMode="auto">
          <a:xfrm>
            <a:off x="2552700" y="633211"/>
            <a:ext cx="47625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b="1" i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 phẩm tươi sống:</a:t>
            </a:r>
          </a:p>
        </p:txBody>
      </p:sp>
      <p:sp>
        <p:nvSpPr>
          <p:cNvPr id="34823" name="Text Box 7"/>
          <p:cNvSpPr txBox="1">
            <a:spLocks noChangeArrowheads="1"/>
          </p:cNvSpPr>
          <p:nvPr/>
        </p:nvSpPr>
        <p:spPr bwMode="auto">
          <a:xfrm>
            <a:off x="5791200" y="60198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i="1"/>
              <a:t>Tôm nương</a:t>
            </a:r>
          </a:p>
        </p:txBody>
      </p:sp>
      <p:pic>
        <p:nvPicPr>
          <p:cNvPr id="34827" name="Picture 11" descr="hù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" y="1466850"/>
            <a:ext cx="4419600" cy="2495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4829" name="Picture 13" descr="Cua B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" y="4038600"/>
            <a:ext cx="440055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4830" name="Picture 14" descr="Newly_intro_female_being_paired[1]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24400" y="4038600"/>
            <a:ext cx="42672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4832" name="Picture 16" descr="tôm càng xanh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524000"/>
            <a:ext cx="42672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4833" name="Text Box 17"/>
          <p:cNvSpPr txBox="1">
            <a:spLocks noChangeArrowheads="1"/>
          </p:cNvSpPr>
          <p:nvPr/>
        </p:nvSpPr>
        <p:spPr bwMode="auto">
          <a:xfrm>
            <a:off x="4724400" y="1524000"/>
            <a:ext cx="2438400" cy="369332"/>
          </a:xfrm>
          <a:prstGeom prst="rect">
            <a:avLst/>
          </a:prstGeom>
          <a:solidFill>
            <a:srgbClr val="FAFEC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b="1" i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Tôm càng xanh</a:t>
            </a:r>
          </a:p>
        </p:txBody>
      </p:sp>
      <p:sp>
        <p:nvSpPr>
          <p:cNvPr id="34834" name="Text Box 18"/>
          <p:cNvSpPr txBox="1">
            <a:spLocks noChangeArrowheads="1"/>
          </p:cNvSpPr>
          <p:nvPr/>
        </p:nvSpPr>
        <p:spPr bwMode="auto">
          <a:xfrm>
            <a:off x="152400" y="1447800"/>
            <a:ext cx="1524000" cy="369332"/>
          </a:xfrm>
          <a:prstGeom prst="rect">
            <a:avLst/>
          </a:prstGeom>
          <a:solidFill>
            <a:srgbClr val="FAFEC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b="1" i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Tôm hùm</a:t>
            </a:r>
          </a:p>
        </p:txBody>
      </p:sp>
      <p:sp>
        <p:nvSpPr>
          <p:cNvPr id="34835" name="Text Box 19"/>
          <p:cNvSpPr txBox="1">
            <a:spLocks noChangeArrowheads="1"/>
          </p:cNvSpPr>
          <p:nvPr/>
        </p:nvSpPr>
        <p:spPr bwMode="auto">
          <a:xfrm>
            <a:off x="152400" y="4038600"/>
            <a:ext cx="1371600" cy="369332"/>
          </a:xfrm>
          <a:prstGeom prst="rect">
            <a:avLst/>
          </a:prstGeom>
          <a:solidFill>
            <a:srgbClr val="FAFEC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b="1" i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Cua biển</a:t>
            </a:r>
          </a:p>
        </p:txBody>
      </p:sp>
      <p:sp>
        <p:nvSpPr>
          <p:cNvPr id="34836" name="Text Box 20"/>
          <p:cNvSpPr txBox="1">
            <a:spLocks noChangeArrowheads="1"/>
          </p:cNvSpPr>
          <p:nvPr/>
        </p:nvSpPr>
        <p:spPr bwMode="auto">
          <a:xfrm>
            <a:off x="4724400" y="4038600"/>
            <a:ext cx="1371600" cy="369332"/>
          </a:xfrm>
          <a:prstGeom prst="rect">
            <a:avLst/>
          </a:prstGeom>
          <a:solidFill>
            <a:srgbClr val="FAFEC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b="1" i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Ghẹ</a:t>
            </a:r>
          </a:p>
        </p:txBody>
      </p:sp>
    </p:spTree>
    <p:extLst>
      <p:ext uri="{BB962C8B-B14F-4D97-AF65-F5344CB8AC3E}">
        <p14:creationId xmlns:p14="http://schemas.microsoft.com/office/powerpoint/2010/main" xmlns="" val="35619817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55" name="Picture 15" descr="tom so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1000" y="1524000"/>
            <a:ext cx="4267200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5844" name="Text Box 4"/>
          <p:cNvSpPr txBox="1">
            <a:spLocks noChangeArrowheads="1"/>
          </p:cNvSpPr>
          <p:nvPr/>
        </p:nvSpPr>
        <p:spPr bwMode="auto">
          <a:xfrm>
            <a:off x="76200" y="152400"/>
            <a:ext cx="51054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VAI TRÒ THỰC TIỄN</a:t>
            </a:r>
          </a:p>
        </p:txBody>
      </p:sp>
      <p:sp>
        <p:nvSpPr>
          <p:cNvPr id="35845" name="Text Box 5"/>
          <p:cNvSpPr txBox="1">
            <a:spLocks noChangeArrowheads="1"/>
          </p:cNvSpPr>
          <p:nvPr/>
        </p:nvSpPr>
        <p:spPr bwMode="auto">
          <a:xfrm>
            <a:off x="2933700" y="760786"/>
            <a:ext cx="55245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 i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 phẩm tươi sống:</a:t>
            </a:r>
          </a:p>
        </p:txBody>
      </p:sp>
      <p:sp>
        <p:nvSpPr>
          <p:cNvPr id="35853" name="Text Box 13"/>
          <p:cNvSpPr txBox="1">
            <a:spLocks noChangeArrowheads="1"/>
          </p:cNvSpPr>
          <p:nvPr/>
        </p:nvSpPr>
        <p:spPr bwMode="auto">
          <a:xfrm>
            <a:off x="1600200" y="3429000"/>
            <a:ext cx="2057400" cy="369332"/>
          </a:xfrm>
          <a:prstGeom prst="rect">
            <a:avLst/>
          </a:prstGeom>
          <a:solidFill>
            <a:srgbClr val="FAFEC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b="1" i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Tôm sông</a:t>
            </a:r>
          </a:p>
        </p:txBody>
      </p:sp>
      <p:pic>
        <p:nvPicPr>
          <p:cNvPr id="35856" name="Picture 16" descr="tep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524000"/>
            <a:ext cx="41148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5857" name="Picture 17" descr="cua dô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" y="4038600"/>
            <a:ext cx="44958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5858" name="Picture 18" descr="ca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76800" y="4038600"/>
            <a:ext cx="4143375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5860" name="Text Box 20"/>
          <p:cNvSpPr txBox="1">
            <a:spLocks noChangeArrowheads="1"/>
          </p:cNvSpPr>
          <p:nvPr/>
        </p:nvSpPr>
        <p:spPr bwMode="auto">
          <a:xfrm>
            <a:off x="6705600" y="3429000"/>
            <a:ext cx="762000" cy="369332"/>
          </a:xfrm>
          <a:prstGeom prst="rect">
            <a:avLst/>
          </a:prstGeom>
          <a:solidFill>
            <a:srgbClr val="FAFEC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b="1" i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Tép</a:t>
            </a:r>
          </a:p>
        </p:txBody>
      </p:sp>
      <p:sp>
        <p:nvSpPr>
          <p:cNvPr id="35861" name="Rectangle 21"/>
          <p:cNvSpPr>
            <a:spLocks noChangeArrowheads="1"/>
          </p:cNvSpPr>
          <p:nvPr/>
        </p:nvSpPr>
        <p:spPr bwMode="auto">
          <a:xfrm>
            <a:off x="1635125" y="6248400"/>
            <a:ext cx="1114408" cy="369332"/>
          </a:xfrm>
          <a:prstGeom prst="rect">
            <a:avLst/>
          </a:prstGeom>
          <a:solidFill>
            <a:srgbClr val="FAFEC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b="1" i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Cua đồng</a:t>
            </a:r>
          </a:p>
        </p:txBody>
      </p:sp>
      <p:sp>
        <p:nvSpPr>
          <p:cNvPr id="35862" name="Rectangle 22"/>
          <p:cNvSpPr>
            <a:spLocks noChangeArrowheads="1"/>
          </p:cNvSpPr>
          <p:nvPr/>
        </p:nvSpPr>
        <p:spPr bwMode="auto">
          <a:xfrm>
            <a:off x="6640513" y="6248400"/>
            <a:ext cx="556563" cy="369332"/>
          </a:xfrm>
          <a:prstGeom prst="rect">
            <a:avLst/>
          </a:prstGeom>
          <a:solidFill>
            <a:srgbClr val="FAFEC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b="1" i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Cáy</a:t>
            </a:r>
          </a:p>
        </p:txBody>
      </p:sp>
    </p:spTree>
    <p:extLst>
      <p:ext uri="{BB962C8B-B14F-4D97-AF65-F5344CB8AC3E}">
        <p14:creationId xmlns:p14="http://schemas.microsoft.com/office/powerpoint/2010/main" xmlns="" val="21825001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8" name="Text Box 4"/>
          <p:cNvSpPr txBox="1">
            <a:spLocks noChangeArrowheads="1"/>
          </p:cNvSpPr>
          <p:nvPr/>
        </p:nvSpPr>
        <p:spPr bwMode="auto">
          <a:xfrm>
            <a:off x="11806" y="152400"/>
            <a:ext cx="51054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VAI TRÒ THỰC TIỄN</a:t>
            </a:r>
          </a:p>
        </p:txBody>
      </p:sp>
      <p:sp>
        <p:nvSpPr>
          <p:cNvPr id="36869" name="Text Box 5"/>
          <p:cNvSpPr txBox="1">
            <a:spLocks noChangeArrowheads="1"/>
          </p:cNvSpPr>
          <p:nvPr/>
        </p:nvSpPr>
        <p:spPr bwMode="auto">
          <a:xfrm>
            <a:off x="1600200" y="759713"/>
            <a:ext cx="49530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b="1" i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loại tôm, tép, … khô:</a:t>
            </a:r>
          </a:p>
        </p:txBody>
      </p:sp>
      <p:pic>
        <p:nvPicPr>
          <p:cNvPr id="36875" name="Picture 11" descr="Tôm khô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600200"/>
            <a:ext cx="426720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6876" name="Picture 12" descr="phoi tô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8200" y="4191000"/>
            <a:ext cx="426720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6877" name="Picture 13" descr="tép khô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" y="1600200"/>
            <a:ext cx="4114800" cy="2543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6879" name="Picture 15" descr="sấy 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" y="4191000"/>
            <a:ext cx="411480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455690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ext Box 2"/>
          <p:cNvSpPr txBox="1">
            <a:spLocks noChangeArrowheads="1"/>
          </p:cNvSpPr>
          <p:nvPr/>
        </p:nvSpPr>
        <p:spPr bwMode="auto">
          <a:xfrm>
            <a:off x="304800" y="228600"/>
            <a:ext cx="8534400" cy="1754326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en-US" sz="3600" b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hãy kể tên một số động vật thuộc lớp Giáp xác mà em biết và cho biết loài nào có ở địa phương em?</a:t>
            </a:r>
          </a:p>
        </p:txBody>
      </p:sp>
      <p:sp>
        <p:nvSpPr>
          <p:cNvPr id="54275" name="AutoShape 3"/>
          <p:cNvSpPr>
            <a:spLocks noChangeArrowheads="1"/>
          </p:cNvSpPr>
          <p:nvPr/>
        </p:nvSpPr>
        <p:spPr bwMode="auto">
          <a:xfrm>
            <a:off x="228600" y="1752600"/>
            <a:ext cx="8686800" cy="3429000"/>
          </a:xfrm>
          <a:prstGeom prst="horizontalScroll">
            <a:avLst>
              <a:gd name="adj" fmla="val 12500"/>
            </a:avLst>
          </a:prstGeom>
          <a:solidFill>
            <a:srgbClr val="FFDDFF"/>
          </a:solidFill>
          <a:ln w="3175">
            <a:solidFill>
              <a:srgbClr val="99CC00"/>
            </a:solidFill>
            <a:round/>
            <a:headEnd/>
            <a:tailEnd/>
          </a:ln>
          <a:effectLst>
            <a:prstShdw prst="shdw17" dist="17961" dir="2700000">
              <a:srgbClr val="99CC00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pPr eaLnBrk="0" hangingPunct="0"/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- Một số Giáp xác thường gặp: </a:t>
            </a:r>
            <a:r>
              <a:rPr lang="en-US" altLang="en-US" sz="2800" b="1" i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Tôm, cua, ghẹ, cáy…</a:t>
            </a:r>
          </a:p>
          <a:p>
            <a:pPr eaLnBrk="0" hangingPunct="0"/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- Ở địa phương thường gặp: </a:t>
            </a:r>
            <a:r>
              <a:rPr lang="en-US" altLang="en-US" sz="2800" b="1" i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Cua đồng, cáy, tôm sông…</a:t>
            </a:r>
          </a:p>
        </p:txBody>
      </p:sp>
    </p:spTree>
    <p:extLst>
      <p:ext uri="{BB962C8B-B14F-4D97-AF65-F5344CB8AC3E}">
        <p14:creationId xmlns:p14="http://schemas.microsoft.com/office/powerpoint/2010/main" xmlns="" val="3962900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4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542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4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4" grpId="0" animBg="1"/>
      <p:bldP spid="54274" grpId="1" animBg="1"/>
      <p:bldP spid="5427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6" name="Text Box 4"/>
          <p:cNvSpPr txBox="1">
            <a:spLocks noChangeArrowheads="1"/>
          </p:cNvSpPr>
          <p:nvPr/>
        </p:nvSpPr>
        <p:spPr bwMode="auto">
          <a:xfrm>
            <a:off x="86932" y="28977"/>
            <a:ext cx="51054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VAI TRÒ THỰC TIỄN</a:t>
            </a:r>
          </a:p>
        </p:txBody>
      </p:sp>
      <p:sp>
        <p:nvSpPr>
          <p:cNvPr id="33797" name="Text Box 5"/>
          <p:cNvSpPr txBox="1">
            <a:spLocks noChangeArrowheads="1"/>
          </p:cNvSpPr>
          <p:nvPr/>
        </p:nvSpPr>
        <p:spPr bwMode="auto">
          <a:xfrm>
            <a:off x="1981200" y="685800"/>
            <a:ext cx="51054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 i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Tôm đông lạnh:</a:t>
            </a:r>
          </a:p>
        </p:txBody>
      </p:sp>
      <p:sp>
        <p:nvSpPr>
          <p:cNvPr id="33803" name="AutoShape 11" descr="2Q==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05" name="AutoShape 13" descr="2Q==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3806" name="Picture 14" descr="tôm dong lanh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" y="1676400"/>
            <a:ext cx="4495800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3807" name="Picture 15" descr="tom dong lanh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" y="4114800"/>
            <a:ext cx="4495800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3808" name="Picture 16" descr="Tôm sú đông lạnh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76800" y="4114800"/>
            <a:ext cx="4038600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3809" name="Picture 17" descr="Tom dong lanh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676400"/>
            <a:ext cx="4038600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710331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4" name="Text Box 4"/>
          <p:cNvSpPr txBox="1">
            <a:spLocks noChangeArrowheads="1"/>
          </p:cNvSpPr>
          <p:nvPr/>
        </p:nvSpPr>
        <p:spPr bwMode="auto">
          <a:xfrm>
            <a:off x="0" y="76200"/>
            <a:ext cx="51054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VAI TRÒ THỰC TIỄN</a:t>
            </a:r>
          </a:p>
        </p:txBody>
      </p:sp>
      <p:sp>
        <p:nvSpPr>
          <p:cNvPr id="56325" name="Text Box 5"/>
          <p:cNvSpPr txBox="1">
            <a:spLocks noChangeArrowheads="1"/>
          </p:cNvSpPr>
          <p:nvPr/>
        </p:nvSpPr>
        <p:spPr bwMode="auto">
          <a:xfrm>
            <a:off x="2555920" y="914400"/>
            <a:ext cx="464498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 i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Tôm đông lạnh:</a:t>
            </a:r>
          </a:p>
        </p:txBody>
      </p:sp>
      <p:sp>
        <p:nvSpPr>
          <p:cNvPr id="56326" name="Text Box 6"/>
          <p:cNvSpPr txBox="1">
            <a:spLocks noChangeArrowheads="1"/>
          </p:cNvSpPr>
          <p:nvPr/>
        </p:nvSpPr>
        <p:spPr bwMode="auto">
          <a:xfrm>
            <a:off x="1371600" y="6019800"/>
            <a:ext cx="28194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Tôm càng xanh</a:t>
            </a:r>
          </a:p>
        </p:txBody>
      </p:sp>
      <p:sp>
        <p:nvSpPr>
          <p:cNvPr id="56327" name="Text Box 7"/>
          <p:cNvSpPr txBox="1">
            <a:spLocks noChangeArrowheads="1"/>
          </p:cNvSpPr>
          <p:nvPr/>
        </p:nvSpPr>
        <p:spPr bwMode="auto">
          <a:xfrm>
            <a:off x="5791200" y="6019800"/>
            <a:ext cx="28194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Tôm nương</a:t>
            </a:r>
          </a:p>
        </p:txBody>
      </p:sp>
      <p:pic>
        <p:nvPicPr>
          <p:cNvPr id="56328" name="Picture 8" descr="tôm càng xan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" y="1828800"/>
            <a:ext cx="4419600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6329" name="Picture 9" descr="Tôm nươ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828800"/>
            <a:ext cx="4038600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843913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6" name="Text Box 4"/>
          <p:cNvSpPr txBox="1">
            <a:spLocks noChangeArrowheads="1"/>
          </p:cNvSpPr>
          <p:nvPr/>
        </p:nvSpPr>
        <p:spPr bwMode="auto">
          <a:xfrm>
            <a:off x="-1073" y="76200"/>
            <a:ext cx="51054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VAI TRÒ THỰC TIỄN</a:t>
            </a:r>
          </a:p>
        </p:txBody>
      </p:sp>
      <p:sp>
        <p:nvSpPr>
          <p:cNvPr id="38917" name="Text Box 5"/>
          <p:cNvSpPr txBox="1">
            <a:spLocks noChangeArrowheads="1"/>
          </p:cNvSpPr>
          <p:nvPr/>
        </p:nvSpPr>
        <p:spPr bwMode="auto">
          <a:xfrm>
            <a:off x="1828800" y="721217"/>
            <a:ext cx="57912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b="1" i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Nuôi và sản xuất tôm ở nước ta:</a:t>
            </a:r>
          </a:p>
        </p:txBody>
      </p:sp>
      <p:sp>
        <p:nvSpPr>
          <p:cNvPr id="38918" name="AutoShape 6" descr="2Q==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919" name="AutoShape 7" descr="2Q==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8924" name="Picture 13" descr="Nuoi_tom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025" y="1600200"/>
            <a:ext cx="4498975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26" name="Picture 14" descr="nuôi tô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600200"/>
            <a:ext cx="4419600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8928" name="Picture 16" descr="xuất khẩu tô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8200" y="4267200"/>
            <a:ext cx="441960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8929" name="Picture 17" descr="san xuat tôm 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025" y="4267200"/>
            <a:ext cx="4498975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0230595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4" name="Text Box 4"/>
          <p:cNvSpPr txBox="1">
            <a:spLocks noChangeArrowheads="1"/>
          </p:cNvSpPr>
          <p:nvPr/>
        </p:nvSpPr>
        <p:spPr bwMode="auto">
          <a:xfrm>
            <a:off x="9659" y="16099"/>
            <a:ext cx="51054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VAI TRÒ THỰC TIỄN</a:t>
            </a:r>
          </a:p>
        </p:txBody>
      </p:sp>
      <p:sp>
        <p:nvSpPr>
          <p:cNvPr id="40965" name="Text Box 5"/>
          <p:cNvSpPr txBox="1">
            <a:spLocks noChangeArrowheads="1"/>
          </p:cNvSpPr>
          <p:nvPr/>
        </p:nvSpPr>
        <p:spPr bwMode="auto">
          <a:xfrm>
            <a:off x="2133600" y="600874"/>
            <a:ext cx="45720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b="1" i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 loài giáp xác nhỏ:</a:t>
            </a:r>
          </a:p>
        </p:txBody>
      </p:sp>
      <p:sp>
        <p:nvSpPr>
          <p:cNvPr id="40966" name="AutoShape 6" descr="2Q==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67" name="AutoShape 7" descr="2Q==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2294" name="Picture 6" descr="ran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" y="1981200"/>
            <a:ext cx="441960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5" descr="chan kie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981200"/>
            <a:ext cx="441960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75" name="Text Box 15"/>
          <p:cNvSpPr txBox="1">
            <a:spLocks noChangeArrowheads="1"/>
          </p:cNvSpPr>
          <p:nvPr/>
        </p:nvSpPr>
        <p:spPr bwMode="auto">
          <a:xfrm>
            <a:off x="76200" y="5257800"/>
            <a:ext cx="1600200" cy="369332"/>
          </a:xfrm>
          <a:prstGeom prst="rect">
            <a:avLst/>
          </a:prstGeom>
          <a:solidFill>
            <a:srgbClr val="FAFEC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Rận nước</a:t>
            </a:r>
          </a:p>
        </p:txBody>
      </p:sp>
      <p:sp>
        <p:nvSpPr>
          <p:cNvPr id="40976" name="Text Box 16"/>
          <p:cNvSpPr txBox="1">
            <a:spLocks noChangeArrowheads="1"/>
          </p:cNvSpPr>
          <p:nvPr/>
        </p:nvSpPr>
        <p:spPr bwMode="auto">
          <a:xfrm>
            <a:off x="4648200" y="5257800"/>
            <a:ext cx="2514600" cy="369332"/>
          </a:xfrm>
          <a:prstGeom prst="rect">
            <a:avLst/>
          </a:prstGeom>
          <a:solidFill>
            <a:srgbClr val="FAFEC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 kiếm tự do</a:t>
            </a:r>
          </a:p>
        </p:txBody>
      </p:sp>
    </p:spTree>
    <p:extLst>
      <p:ext uri="{BB962C8B-B14F-4D97-AF65-F5344CB8AC3E}">
        <p14:creationId xmlns:p14="http://schemas.microsoft.com/office/powerpoint/2010/main" xmlns="" val="348373345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20" name="Picture 4" descr="sun bam 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2133600"/>
            <a:ext cx="35052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3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43400" y="2133600"/>
            <a:ext cx="44958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2" name="Text Box 4"/>
          <p:cNvSpPr txBox="1">
            <a:spLocks noChangeArrowheads="1"/>
          </p:cNvSpPr>
          <p:nvPr/>
        </p:nvSpPr>
        <p:spPr bwMode="auto">
          <a:xfrm>
            <a:off x="21465" y="28977"/>
            <a:ext cx="51054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VAI TRÒ THỰC TIỄN</a:t>
            </a:r>
          </a:p>
        </p:txBody>
      </p:sp>
      <p:sp>
        <p:nvSpPr>
          <p:cNvPr id="43013" name="Text Box 5"/>
          <p:cNvSpPr txBox="1">
            <a:spLocks noChangeArrowheads="1"/>
          </p:cNvSpPr>
          <p:nvPr/>
        </p:nvSpPr>
        <p:spPr bwMode="auto">
          <a:xfrm>
            <a:off x="2133600" y="762000"/>
            <a:ext cx="45720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b="1" i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số giáp xác gây hại:</a:t>
            </a:r>
          </a:p>
        </p:txBody>
      </p:sp>
      <p:sp>
        <p:nvSpPr>
          <p:cNvPr id="43014" name="AutoShape 6" descr="2Q==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15" name="AutoShape 7" descr="2Q==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18" name="Text Box 10"/>
          <p:cNvSpPr txBox="1">
            <a:spLocks noChangeArrowheads="1"/>
          </p:cNvSpPr>
          <p:nvPr/>
        </p:nvSpPr>
        <p:spPr bwMode="auto">
          <a:xfrm>
            <a:off x="1828800" y="6172200"/>
            <a:ext cx="12192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Sun</a:t>
            </a:r>
          </a:p>
        </p:txBody>
      </p:sp>
      <p:sp>
        <p:nvSpPr>
          <p:cNvPr id="43019" name="Text Box 11"/>
          <p:cNvSpPr txBox="1">
            <a:spLocks noChangeArrowheads="1"/>
          </p:cNvSpPr>
          <p:nvPr/>
        </p:nvSpPr>
        <p:spPr bwMode="auto">
          <a:xfrm>
            <a:off x="5126865" y="6248400"/>
            <a:ext cx="340753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 kiếm kí sinh</a:t>
            </a:r>
          </a:p>
        </p:txBody>
      </p:sp>
    </p:spTree>
    <p:extLst>
      <p:ext uri="{BB962C8B-B14F-4D97-AF65-F5344CB8AC3E}">
        <p14:creationId xmlns:p14="http://schemas.microsoft.com/office/powerpoint/2010/main" xmlns="" val="124402451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Text Box 4"/>
          <p:cNvSpPr txBox="1">
            <a:spLocks noChangeArrowheads="1"/>
          </p:cNvSpPr>
          <p:nvPr/>
        </p:nvSpPr>
        <p:spPr bwMode="auto">
          <a:xfrm>
            <a:off x="-1" y="149087"/>
            <a:ext cx="616226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VAI TRÒ THỰC TIỄN</a:t>
            </a:r>
          </a:p>
        </p:txBody>
      </p:sp>
      <p:graphicFrame>
        <p:nvGraphicFramePr>
          <p:cNvPr id="31813" name="Group 6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006642137"/>
              </p:ext>
            </p:extLst>
          </p:nvPr>
        </p:nvGraphicFramePr>
        <p:xfrm>
          <a:off x="152400" y="1752600"/>
          <a:ext cx="8915400" cy="5031994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9718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1336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2004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4000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7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STT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Các mặt ý nghĩa thực tiễn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Tên các loài ví dụ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Tên các loài có ở địa phương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508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1" u="none" strike="noStrike" cap="none" normalizeH="0" baseline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1" u="none" strike="noStrike" cap="none" normalizeH="0" baseline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Times New Roman" pitchFamily="18" charset="0"/>
                        </a:rPr>
                        <a:t>Thực phẩm đông lạnh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Tôm sú, tôm he, tôm hùm, 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</a:t>
                      </a: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ôm , tép, 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508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1" u="none" strike="noStrike" cap="none" normalizeH="0" baseline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1" u="none" strike="noStrike" cap="none" normalizeH="0" baseline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Times New Roman" pitchFamily="18" charset="0"/>
                        </a:rPr>
                        <a:t>Thực phẩm khô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</a:t>
                      </a: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ôm, tép, 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</a:t>
                      </a: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ôm , tép, 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492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1" u="none" strike="noStrike" cap="none" normalizeH="0" baseline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1" u="none" strike="noStrike" cap="none" normalizeH="0" baseline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Times New Roman" pitchFamily="18" charset="0"/>
                        </a:rPr>
                        <a:t>Nguyên liệu để làm mắm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</a:t>
                      </a: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ôm, tép, cua, cáy, còng…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</a:t>
                      </a: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ôm, tép, cua,  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508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1" u="none" strike="noStrike" cap="none" normalizeH="0" baseline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1" u="none" strike="noStrike" cap="none" normalizeH="0" baseline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Times New Roman" pitchFamily="18" charset="0"/>
                        </a:rPr>
                        <a:t>Thực phẩm tươi sống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</a:t>
                      </a: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ôm hùm, cua biển, ghẹ, ruốc,…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Cua </a:t>
                      </a: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đồng, tôm càng xanh, tôm sông, tép, 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508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1" u="none" strike="noStrike" cap="none" normalizeH="0" baseline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1" u="none" strike="noStrike" cap="none" normalizeH="0" baseline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Times New Roman" pitchFamily="18" charset="0"/>
                        </a:rPr>
                        <a:t>Có hại cho giao thông thuỷ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Sun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6492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1" u="none" strike="noStrike" cap="none" normalizeH="0" baseline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1" u="none" strike="noStrike" cap="none" normalizeH="0" baseline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Times New Roman" pitchFamily="18" charset="0"/>
                        </a:rPr>
                        <a:t>Kí sinh gây hại cá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Ch</a:t>
                      </a: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ân kiếm kí sinh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Ch</a:t>
                      </a: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ân kiếm kí sinh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016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…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sp>
        <p:nvSpPr>
          <p:cNvPr id="31814" name="Text Box 70"/>
          <p:cNvSpPr txBox="1">
            <a:spLocks noChangeArrowheads="1"/>
          </p:cNvSpPr>
          <p:nvPr/>
        </p:nvSpPr>
        <p:spPr bwMode="auto">
          <a:xfrm>
            <a:off x="685800" y="803583"/>
            <a:ext cx="79248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200" b="1" i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Bảng. Ý nghĩa thực tiễn của lớp Giáp xác</a:t>
            </a:r>
          </a:p>
        </p:txBody>
      </p:sp>
    </p:spTree>
    <p:extLst>
      <p:ext uri="{BB962C8B-B14F-4D97-AF65-F5344CB8AC3E}">
        <p14:creationId xmlns:p14="http://schemas.microsoft.com/office/powerpoint/2010/main" xmlns="" val="22215207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60" name="Text Box 4"/>
          <p:cNvSpPr txBox="1">
            <a:spLocks noChangeArrowheads="1"/>
          </p:cNvSpPr>
          <p:nvPr/>
        </p:nvSpPr>
        <p:spPr bwMode="auto">
          <a:xfrm>
            <a:off x="35417" y="76200"/>
            <a:ext cx="51054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VAI TRÒ THỰC TIỄN</a:t>
            </a:r>
          </a:p>
        </p:txBody>
      </p:sp>
      <p:sp>
        <p:nvSpPr>
          <p:cNvPr id="70661" name="AutoShape 5" descr="2Q==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662" name="AutoShape 6" descr="2Q==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664" name="AutoShape 8"/>
          <p:cNvSpPr>
            <a:spLocks noChangeArrowheads="1"/>
          </p:cNvSpPr>
          <p:nvPr/>
        </p:nvSpPr>
        <p:spPr bwMode="auto">
          <a:xfrm>
            <a:off x="838199" y="914400"/>
            <a:ext cx="7444409" cy="2667000"/>
          </a:xfrm>
          <a:prstGeom prst="cloudCallout">
            <a:avLst>
              <a:gd name="adj1" fmla="val -47421"/>
              <a:gd name="adj2" fmla="val 188315"/>
            </a:avLst>
          </a:prstGeom>
          <a:solidFill>
            <a:srgbClr val="FAFEC2"/>
          </a:solidFill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 sz="4000" b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 Giáp xác có những lợi ích và tác hại gì?</a:t>
            </a:r>
          </a:p>
        </p:txBody>
      </p:sp>
    </p:spTree>
    <p:extLst>
      <p:ext uri="{BB962C8B-B14F-4D97-AF65-F5344CB8AC3E}">
        <p14:creationId xmlns:p14="http://schemas.microsoft.com/office/powerpoint/2010/main" xmlns="" val="1547131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0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6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6" name="Text Box 4"/>
          <p:cNvSpPr txBox="1">
            <a:spLocks noChangeArrowheads="1"/>
          </p:cNvSpPr>
          <p:nvPr/>
        </p:nvSpPr>
        <p:spPr bwMode="auto">
          <a:xfrm>
            <a:off x="0" y="0"/>
            <a:ext cx="631134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VAI TRÒ THỰC TIỄN</a:t>
            </a:r>
          </a:p>
        </p:txBody>
      </p:sp>
      <p:sp>
        <p:nvSpPr>
          <p:cNvPr id="44038" name="AutoShape 6" descr="2Q==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39" name="AutoShape 7" descr="2Q==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44" name="AutoShape 12"/>
          <p:cNvSpPr>
            <a:spLocks noChangeArrowheads="1"/>
          </p:cNvSpPr>
          <p:nvPr/>
        </p:nvSpPr>
        <p:spPr bwMode="auto">
          <a:xfrm>
            <a:off x="224307" y="798730"/>
            <a:ext cx="8610600" cy="5754469"/>
          </a:xfrm>
          <a:prstGeom prst="horizontalScroll">
            <a:avLst>
              <a:gd name="adj" fmla="val 12500"/>
            </a:avLst>
          </a:prstGeom>
          <a:solidFill>
            <a:srgbClr val="FFDDFF"/>
          </a:solidFill>
          <a:ln w="3175">
            <a:solidFill>
              <a:schemeClr val="folHlink"/>
            </a:solidFill>
            <a:round/>
            <a:headEnd/>
            <a:tailEnd/>
          </a:ln>
          <a:effectLst>
            <a:prstShdw prst="shdw17" dist="17961" dir="2700000">
              <a:schemeClr val="folHlink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Hầu hết giáp xác đều có lợi, một số nhỏ gây hại:</a:t>
            </a:r>
          </a:p>
          <a:p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en-US" sz="2800" b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Có lợi:</a:t>
            </a:r>
          </a:p>
          <a:p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+ Là thực phẩm quan trọng của con người.</a:t>
            </a:r>
          </a:p>
          <a:p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+ Là nguồn thức ăn của cá và nhiều động vật khác.</a:t>
            </a:r>
          </a:p>
          <a:p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+ Là loại thuỷ sản xuất khẩu hàng đầu của nước ta.</a:t>
            </a:r>
          </a:p>
          <a:p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2800" b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Tác hại:</a:t>
            </a:r>
          </a:p>
          <a:p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+ Có hại cho giao thông đường thuỷ.</a:t>
            </a:r>
          </a:p>
          <a:p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+ Kí sinh gây hại cho cá.</a:t>
            </a:r>
          </a:p>
          <a:p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+ Truyền bệnh giun sán.</a:t>
            </a:r>
          </a:p>
        </p:txBody>
      </p:sp>
    </p:spTree>
    <p:extLst>
      <p:ext uri="{BB962C8B-B14F-4D97-AF65-F5344CB8AC3E}">
        <p14:creationId xmlns:p14="http://schemas.microsoft.com/office/powerpoint/2010/main" xmlns="" val="2031920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4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4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t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95800" y="4038600"/>
            <a:ext cx="45720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8133" name="Text Box 5"/>
          <p:cNvSpPr txBox="1">
            <a:spLocks noChangeArrowheads="1"/>
          </p:cNvSpPr>
          <p:nvPr/>
        </p:nvSpPr>
        <p:spPr bwMode="auto">
          <a:xfrm>
            <a:off x="76200" y="3220"/>
            <a:ext cx="51054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VAI TRÒ THỰC TIỄN</a:t>
            </a:r>
          </a:p>
        </p:txBody>
      </p:sp>
      <p:sp>
        <p:nvSpPr>
          <p:cNvPr id="48134" name="AutoShape 6" descr="2Q==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35" name="AutoShape 7" descr="2Q==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48136" name="Picture 8" descr="danh to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219200"/>
            <a:ext cx="449580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8138" name="Picture 10" descr="hh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" y="4191000"/>
            <a:ext cx="4343400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8139" name="Text Box 11"/>
          <p:cNvSpPr txBox="1">
            <a:spLocks noChangeArrowheads="1"/>
          </p:cNvSpPr>
          <p:nvPr/>
        </p:nvSpPr>
        <p:spPr bwMode="auto">
          <a:xfrm>
            <a:off x="0" y="3733800"/>
            <a:ext cx="9144000" cy="461665"/>
          </a:xfrm>
          <a:prstGeom prst="rect">
            <a:avLst/>
          </a:prstGeom>
          <a:solidFill>
            <a:srgbClr val="F8FDD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vi-VN" altLang="en-US" sz="2400" b="1" i="1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 loài giáp xác bị khai thác quá mức, đánh bắt không đúng</a:t>
            </a:r>
            <a:endParaRPr lang="en-US" altLang="en-US" sz="2400" b="1" i="1">
              <a:solidFill>
                <a:srgbClr val="0066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8142" name="Picture 14" descr="hhgh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" y="1219200"/>
            <a:ext cx="426720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8143" name="Text Box 15"/>
          <p:cNvSpPr txBox="1">
            <a:spLocks noChangeArrowheads="1"/>
          </p:cNvSpPr>
          <p:nvPr/>
        </p:nvSpPr>
        <p:spPr bwMode="auto">
          <a:xfrm>
            <a:off x="76200" y="6491288"/>
            <a:ext cx="2667000" cy="366712"/>
          </a:xfrm>
          <a:prstGeom prst="rect">
            <a:avLst/>
          </a:prstGeom>
          <a:solidFill>
            <a:srgbClr val="FAFEC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Đánh bắt bằng mìn</a:t>
            </a:r>
          </a:p>
        </p:txBody>
      </p:sp>
      <p:sp>
        <p:nvSpPr>
          <p:cNvPr id="48144" name="Text Box 16"/>
          <p:cNvSpPr txBox="1">
            <a:spLocks noChangeArrowheads="1"/>
          </p:cNvSpPr>
          <p:nvPr/>
        </p:nvSpPr>
        <p:spPr bwMode="auto">
          <a:xfrm>
            <a:off x="4495800" y="6491288"/>
            <a:ext cx="2667000" cy="366712"/>
          </a:xfrm>
          <a:prstGeom prst="rect">
            <a:avLst/>
          </a:prstGeom>
          <a:solidFill>
            <a:srgbClr val="FAFEC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Đánh bắt bằng điện</a:t>
            </a:r>
          </a:p>
        </p:txBody>
      </p:sp>
    </p:spTree>
    <p:extLst>
      <p:ext uri="{BB962C8B-B14F-4D97-AF65-F5344CB8AC3E}">
        <p14:creationId xmlns:p14="http://schemas.microsoft.com/office/powerpoint/2010/main" xmlns="" val="97456610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t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95800" y="4038600"/>
            <a:ext cx="45720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8133" name="Text Box 5"/>
          <p:cNvSpPr txBox="1">
            <a:spLocks noChangeArrowheads="1"/>
          </p:cNvSpPr>
          <p:nvPr/>
        </p:nvSpPr>
        <p:spPr bwMode="auto">
          <a:xfrm>
            <a:off x="76200" y="3220"/>
            <a:ext cx="51054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VAI TRÒ THỰC TIỄN</a:t>
            </a:r>
          </a:p>
        </p:txBody>
      </p:sp>
      <p:sp>
        <p:nvSpPr>
          <p:cNvPr id="48134" name="AutoShape 6" descr="2Q==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35" name="AutoShape 7" descr="2Q==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48136" name="Picture 8" descr="danh to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219200"/>
            <a:ext cx="449580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8138" name="Picture 10" descr="hh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" y="4191000"/>
            <a:ext cx="4343400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8139" name="Text Box 11"/>
          <p:cNvSpPr txBox="1">
            <a:spLocks noChangeArrowheads="1"/>
          </p:cNvSpPr>
          <p:nvPr/>
        </p:nvSpPr>
        <p:spPr bwMode="auto">
          <a:xfrm>
            <a:off x="0" y="3733800"/>
            <a:ext cx="9144000" cy="830997"/>
          </a:xfrm>
          <a:prstGeom prst="rect">
            <a:avLst/>
          </a:prstGeom>
          <a:solidFill>
            <a:srgbClr val="F8FDD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 i="1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 cạn kiệt nguồn thuỷ sản; giảm nguồn thức ăn của nhiều động vật và con người; giảm sự đa dạng sinh học và gây ô nhiễm môi trường</a:t>
            </a:r>
          </a:p>
        </p:txBody>
      </p:sp>
      <p:pic>
        <p:nvPicPr>
          <p:cNvPr id="48142" name="Picture 14" descr="hhgh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" y="1219200"/>
            <a:ext cx="426720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8143" name="Text Box 15"/>
          <p:cNvSpPr txBox="1">
            <a:spLocks noChangeArrowheads="1"/>
          </p:cNvSpPr>
          <p:nvPr/>
        </p:nvSpPr>
        <p:spPr bwMode="auto">
          <a:xfrm>
            <a:off x="76200" y="6491288"/>
            <a:ext cx="2667000" cy="366712"/>
          </a:xfrm>
          <a:prstGeom prst="rect">
            <a:avLst/>
          </a:prstGeom>
          <a:solidFill>
            <a:srgbClr val="FAFEC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Đánh bắt bằng mìn</a:t>
            </a:r>
          </a:p>
        </p:txBody>
      </p:sp>
      <p:sp>
        <p:nvSpPr>
          <p:cNvPr id="48144" name="Text Box 16"/>
          <p:cNvSpPr txBox="1">
            <a:spLocks noChangeArrowheads="1"/>
          </p:cNvSpPr>
          <p:nvPr/>
        </p:nvSpPr>
        <p:spPr bwMode="auto">
          <a:xfrm>
            <a:off x="4495800" y="6491288"/>
            <a:ext cx="2667000" cy="366712"/>
          </a:xfrm>
          <a:prstGeom prst="rect">
            <a:avLst/>
          </a:prstGeom>
          <a:solidFill>
            <a:srgbClr val="FAFEC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Đánh bắt bằng điện</a:t>
            </a:r>
          </a:p>
        </p:txBody>
      </p:sp>
    </p:spTree>
    <p:extLst>
      <p:ext uri="{BB962C8B-B14F-4D97-AF65-F5344CB8AC3E}">
        <p14:creationId xmlns:p14="http://schemas.microsoft.com/office/powerpoint/2010/main" xmlns="" val="36890436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10" name="Picture 2" descr="ico-fl-re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96200" y="533400"/>
            <a:ext cx="83820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94211" name="Group 3"/>
          <p:cNvGrpSpPr>
            <a:grpSpLocks/>
          </p:cNvGrpSpPr>
          <p:nvPr/>
        </p:nvGrpSpPr>
        <p:grpSpPr bwMode="auto">
          <a:xfrm>
            <a:off x="152400" y="228600"/>
            <a:ext cx="1752600" cy="1524000"/>
            <a:chOff x="144" y="192"/>
            <a:chExt cx="1104" cy="960"/>
          </a:xfrm>
        </p:grpSpPr>
        <p:sp>
          <p:nvSpPr>
            <p:cNvPr id="94212" name="Line 4"/>
            <p:cNvSpPr>
              <a:spLocks noChangeShapeType="1"/>
            </p:cNvSpPr>
            <p:nvPr/>
          </p:nvSpPr>
          <p:spPr bwMode="auto">
            <a:xfrm>
              <a:off x="336" y="192"/>
              <a:ext cx="0" cy="816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213" name="Line 5"/>
            <p:cNvSpPr>
              <a:spLocks noChangeShapeType="1"/>
            </p:cNvSpPr>
            <p:nvPr/>
          </p:nvSpPr>
          <p:spPr bwMode="auto">
            <a:xfrm>
              <a:off x="144" y="240"/>
              <a:ext cx="1104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214" name="Line 6"/>
            <p:cNvSpPr>
              <a:spLocks noChangeShapeType="1"/>
            </p:cNvSpPr>
            <p:nvPr/>
          </p:nvSpPr>
          <p:spPr bwMode="auto">
            <a:xfrm>
              <a:off x="240" y="192"/>
              <a:ext cx="0" cy="96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215" name="Line 7"/>
            <p:cNvSpPr>
              <a:spLocks noChangeShapeType="1"/>
            </p:cNvSpPr>
            <p:nvPr/>
          </p:nvSpPr>
          <p:spPr bwMode="auto">
            <a:xfrm>
              <a:off x="192" y="336"/>
              <a:ext cx="1008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94216" name="Picture 8" descr="yfleur4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05600" y="4810125"/>
            <a:ext cx="1981200" cy="151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94217" name="Group 9"/>
          <p:cNvGrpSpPr>
            <a:grpSpLocks/>
          </p:cNvGrpSpPr>
          <p:nvPr/>
        </p:nvGrpSpPr>
        <p:grpSpPr bwMode="auto">
          <a:xfrm>
            <a:off x="7086600" y="4876800"/>
            <a:ext cx="1905000" cy="1752600"/>
            <a:chOff x="4464" y="3072"/>
            <a:chExt cx="1200" cy="1104"/>
          </a:xfrm>
        </p:grpSpPr>
        <p:sp>
          <p:nvSpPr>
            <p:cNvPr id="94218" name="Line 10"/>
            <p:cNvSpPr>
              <a:spLocks noChangeShapeType="1"/>
            </p:cNvSpPr>
            <p:nvPr/>
          </p:nvSpPr>
          <p:spPr bwMode="auto">
            <a:xfrm flipV="1">
              <a:off x="4560" y="3984"/>
              <a:ext cx="1056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219" name="Line 11"/>
            <p:cNvSpPr>
              <a:spLocks noChangeShapeType="1"/>
            </p:cNvSpPr>
            <p:nvPr/>
          </p:nvSpPr>
          <p:spPr bwMode="auto">
            <a:xfrm flipH="1">
              <a:off x="5472" y="3168"/>
              <a:ext cx="0" cy="96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220" name="Line 12"/>
            <p:cNvSpPr>
              <a:spLocks noChangeShapeType="1"/>
            </p:cNvSpPr>
            <p:nvPr/>
          </p:nvSpPr>
          <p:spPr bwMode="auto">
            <a:xfrm flipV="1">
              <a:off x="4464" y="4080"/>
              <a:ext cx="1200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221" name="Line 13"/>
            <p:cNvSpPr>
              <a:spLocks noChangeShapeType="1"/>
            </p:cNvSpPr>
            <p:nvPr/>
          </p:nvSpPr>
          <p:spPr bwMode="auto">
            <a:xfrm>
              <a:off x="5568" y="3072"/>
              <a:ext cx="0" cy="1104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94222" name="Picture 14" descr="FLY-AGARIC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9600" y="5486400"/>
            <a:ext cx="76200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94223" name="Group 15"/>
          <p:cNvGrpSpPr>
            <a:grpSpLocks/>
          </p:cNvGrpSpPr>
          <p:nvPr/>
        </p:nvGrpSpPr>
        <p:grpSpPr bwMode="auto">
          <a:xfrm rot="5400000">
            <a:off x="0" y="4876800"/>
            <a:ext cx="1905000" cy="1752600"/>
            <a:chOff x="4464" y="3072"/>
            <a:chExt cx="1200" cy="1104"/>
          </a:xfrm>
        </p:grpSpPr>
        <p:sp>
          <p:nvSpPr>
            <p:cNvPr id="94224" name="Line 16"/>
            <p:cNvSpPr>
              <a:spLocks noChangeShapeType="1"/>
            </p:cNvSpPr>
            <p:nvPr/>
          </p:nvSpPr>
          <p:spPr bwMode="auto">
            <a:xfrm flipV="1">
              <a:off x="4560" y="3984"/>
              <a:ext cx="1056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225" name="Line 17"/>
            <p:cNvSpPr>
              <a:spLocks noChangeShapeType="1"/>
            </p:cNvSpPr>
            <p:nvPr/>
          </p:nvSpPr>
          <p:spPr bwMode="auto">
            <a:xfrm flipH="1">
              <a:off x="5472" y="3168"/>
              <a:ext cx="0" cy="96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226" name="Line 18"/>
            <p:cNvSpPr>
              <a:spLocks noChangeShapeType="1"/>
            </p:cNvSpPr>
            <p:nvPr/>
          </p:nvSpPr>
          <p:spPr bwMode="auto">
            <a:xfrm flipV="1">
              <a:off x="4464" y="4080"/>
              <a:ext cx="1200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227" name="Line 19"/>
            <p:cNvSpPr>
              <a:spLocks noChangeShapeType="1"/>
            </p:cNvSpPr>
            <p:nvPr/>
          </p:nvSpPr>
          <p:spPr bwMode="auto">
            <a:xfrm>
              <a:off x="5568" y="3072"/>
              <a:ext cx="0" cy="1104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4228" name="Group 20"/>
          <p:cNvGrpSpPr>
            <a:grpSpLocks/>
          </p:cNvGrpSpPr>
          <p:nvPr/>
        </p:nvGrpSpPr>
        <p:grpSpPr bwMode="auto">
          <a:xfrm rot="16200000">
            <a:off x="7162800" y="228600"/>
            <a:ext cx="1905000" cy="1752600"/>
            <a:chOff x="4464" y="3072"/>
            <a:chExt cx="1200" cy="1104"/>
          </a:xfrm>
        </p:grpSpPr>
        <p:sp>
          <p:nvSpPr>
            <p:cNvPr id="94229" name="Line 21"/>
            <p:cNvSpPr>
              <a:spLocks noChangeShapeType="1"/>
            </p:cNvSpPr>
            <p:nvPr/>
          </p:nvSpPr>
          <p:spPr bwMode="auto">
            <a:xfrm flipV="1">
              <a:off x="4560" y="3984"/>
              <a:ext cx="1056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230" name="Line 22"/>
            <p:cNvSpPr>
              <a:spLocks noChangeShapeType="1"/>
            </p:cNvSpPr>
            <p:nvPr/>
          </p:nvSpPr>
          <p:spPr bwMode="auto">
            <a:xfrm flipH="1">
              <a:off x="5472" y="3168"/>
              <a:ext cx="0" cy="96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231" name="Line 23"/>
            <p:cNvSpPr>
              <a:spLocks noChangeShapeType="1"/>
            </p:cNvSpPr>
            <p:nvPr/>
          </p:nvSpPr>
          <p:spPr bwMode="auto">
            <a:xfrm flipV="1">
              <a:off x="4464" y="4080"/>
              <a:ext cx="1200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232" name="Line 24"/>
            <p:cNvSpPr>
              <a:spLocks noChangeShapeType="1"/>
            </p:cNvSpPr>
            <p:nvPr/>
          </p:nvSpPr>
          <p:spPr bwMode="auto">
            <a:xfrm>
              <a:off x="5568" y="3072"/>
              <a:ext cx="0" cy="1104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94233" name="Picture 6" descr="AG00630_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3400" y="533400"/>
            <a:ext cx="1219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234" name="Rectangle 26"/>
          <p:cNvSpPr>
            <a:spLocks noChangeArrowheads="1"/>
          </p:cNvSpPr>
          <p:nvPr/>
        </p:nvSpPr>
        <p:spPr bwMode="auto">
          <a:xfrm>
            <a:off x="3200400" y="1181100"/>
            <a:ext cx="3352800" cy="838200"/>
          </a:xfrm>
          <a:prstGeom prst="rect">
            <a:avLst/>
          </a:prstGeom>
          <a:ln>
            <a:headEnd/>
            <a:tailEnd/>
          </a:ln>
          <a:ex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sz="4000" b="1" i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BÀI 24</a:t>
            </a:r>
          </a:p>
        </p:txBody>
      </p:sp>
      <p:sp>
        <p:nvSpPr>
          <p:cNvPr id="94235" name="Line 27"/>
          <p:cNvSpPr>
            <a:spLocks noChangeShapeType="1"/>
          </p:cNvSpPr>
          <p:nvPr/>
        </p:nvSpPr>
        <p:spPr bwMode="auto">
          <a:xfrm>
            <a:off x="952500" y="4495800"/>
            <a:ext cx="7543800" cy="0"/>
          </a:xfrm>
          <a:prstGeom prst="line">
            <a:avLst/>
          </a:prstGeom>
          <a:noFill/>
          <a:ln w="127000" cmpd="tri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4236" name="Text Box 28"/>
          <p:cNvSpPr txBox="1">
            <a:spLocks noChangeArrowheads="1"/>
          </p:cNvSpPr>
          <p:nvPr/>
        </p:nvSpPr>
        <p:spPr bwMode="auto">
          <a:xfrm>
            <a:off x="152400" y="2362200"/>
            <a:ext cx="8762999" cy="1569660"/>
          </a:xfrm>
          <a:prstGeom prst="rect">
            <a:avLst/>
          </a:prstGeom>
          <a:ln/>
          <a:ex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vi-VN" sz="4800" b="1" kern="10">
                <a:ln w="12700" cap="rnd">
                  <a:solidFill>
                    <a:srgbClr val="CC0000"/>
                  </a:solidFill>
                  <a:round/>
                  <a:headEnd/>
                  <a:tailEnd/>
                </a:ln>
                <a:solidFill>
                  <a:srgbClr val="0000FF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Modern No. 20" panose="020F0502020204030204" pitchFamily="34" charset="0"/>
              </a:rPr>
              <a:t>ĐA DẠNG VÀ VAI TRÒ CỦA LỚP GIÁP XÁC</a:t>
            </a:r>
            <a:endParaRPr lang="en-US" sz="4800" b="1" kern="10">
              <a:ln w="12700" cap="rnd">
                <a:solidFill>
                  <a:srgbClr val="CC0000"/>
                </a:solidFill>
                <a:round/>
                <a:headEnd/>
                <a:tailEnd/>
              </a:ln>
              <a:solidFill>
                <a:srgbClr val="0000FF">
                  <a:alpha val="50000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Modern No. 20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08042567"/>
      </p:ext>
    </p:extLst>
  </p:cSld>
  <p:clrMapOvr>
    <a:masterClrMapping/>
  </p:clrMapOvr>
  <p:transition>
    <p:blinds dir="vert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8" name="Text Box 4"/>
          <p:cNvSpPr txBox="1">
            <a:spLocks noChangeArrowheads="1"/>
          </p:cNvSpPr>
          <p:nvPr/>
        </p:nvSpPr>
        <p:spPr bwMode="auto">
          <a:xfrm>
            <a:off x="0" y="28977"/>
            <a:ext cx="51054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VAI TRÒ THỰC TIỄN</a:t>
            </a:r>
          </a:p>
        </p:txBody>
      </p:sp>
      <p:sp>
        <p:nvSpPr>
          <p:cNvPr id="47109" name="AutoShape 5" descr="2Q==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10" name="AutoShape 6" descr="2Q==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47115" name="Picture 11" descr="tom che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76800" y="4191000"/>
            <a:ext cx="4114800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7116" name="Picture 12" descr="u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676400"/>
            <a:ext cx="41148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7117" name="Picture 13" descr="dfdf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" y="5181600"/>
            <a:ext cx="35814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7118" name="Picture 14" descr="vbnvb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" y="3257550"/>
            <a:ext cx="3581400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7119" name="Picture 15" descr="aaass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" y="1600200"/>
            <a:ext cx="35814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7121" name="Text Box 17"/>
          <p:cNvSpPr txBox="1">
            <a:spLocks noChangeArrowheads="1"/>
          </p:cNvSpPr>
          <p:nvPr/>
        </p:nvSpPr>
        <p:spPr bwMode="auto">
          <a:xfrm>
            <a:off x="0" y="1295400"/>
            <a:ext cx="9144000" cy="369332"/>
          </a:xfrm>
          <a:prstGeom prst="rect">
            <a:avLst/>
          </a:prstGeom>
          <a:solidFill>
            <a:srgbClr val="F8FDD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b="1" i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Ô nhiễm môi trường</a:t>
            </a:r>
          </a:p>
        </p:txBody>
      </p:sp>
      <p:sp>
        <p:nvSpPr>
          <p:cNvPr id="47122" name="Line 18"/>
          <p:cNvSpPr>
            <a:spLocks noChangeShapeType="1"/>
          </p:cNvSpPr>
          <p:nvPr/>
        </p:nvSpPr>
        <p:spPr bwMode="auto">
          <a:xfrm>
            <a:off x="3733800" y="4114800"/>
            <a:ext cx="1143000" cy="0"/>
          </a:xfrm>
          <a:prstGeom prst="line">
            <a:avLst/>
          </a:prstGeom>
          <a:noFill/>
          <a:ln w="1016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23" name="Rectangle 19"/>
          <p:cNvSpPr>
            <a:spLocks noChangeArrowheads="1"/>
          </p:cNvSpPr>
          <p:nvPr/>
        </p:nvSpPr>
        <p:spPr bwMode="auto">
          <a:xfrm>
            <a:off x="5956300" y="1295400"/>
            <a:ext cx="119135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b="1" i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Tôm chết</a:t>
            </a: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xmlns="" val="3174514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7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47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47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7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22" grpId="0" animBg="1"/>
      <p:bldP spid="4712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62" name="AutoShape 10"/>
          <p:cNvSpPr>
            <a:spLocks noChangeArrowheads="1"/>
          </p:cNvSpPr>
          <p:nvPr/>
        </p:nvSpPr>
        <p:spPr bwMode="auto">
          <a:xfrm>
            <a:off x="1676400" y="1181100"/>
            <a:ext cx="5791200" cy="1752600"/>
          </a:xfrm>
          <a:prstGeom prst="cloudCallout">
            <a:avLst>
              <a:gd name="adj1" fmla="val 50986"/>
              <a:gd name="adj2" fmla="val 182245"/>
            </a:avLst>
          </a:prstGeom>
          <a:solidFill>
            <a:srgbClr val="FAFEC2"/>
          </a:solidFill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 sz="2800" b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 ta cần làm gì để bảo vệ các loài giáp xác có lợi?</a:t>
            </a:r>
          </a:p>
        </p:txBody>
      </p:sp>
      <p:sp>
        <p:nvSpPr>
          <p:cNvPr id="49156" name="Text Box 4"/>
          <p:cNvSpPr txBox="1">
            <a:spLocks noChangeArrowheads="1"/>
          </p:cNvSpPr>
          <p:nvPr/>
        </p:nvSpPr>
        <p:spPr bwMode="auto">
          <a:xfrm>
            <a:off x="0" y="0"/>
            <a:ext cx="625171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600" b="1" u="sng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VAI TRÒ THỰC TIỄN</a:t>
            </a:r>
          </a:p>
        </p:txBody>
      </p:sp>
      <p:sp>
        <p:nvSpPr>
          <p:cNvPr id="49157" name="AutoShape 5" descr="2Q==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58" name="AutoShape 6" descr="2Q==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61" name="AutoShape 9"/>
          <p:cNvSpPr>
            <a:spLocks noChangeArrowheads="1"/>
          </p:cNvSpPr>
          <p:nvPr/>
        </p:nvSpPr>
        <p:spPr bwMode="auto">
          <a:xfrm>
            <a:off x="228600" y="2590799"/>
            <a:ext cx="8686800" cy="3654287"/>
          </a:xfrm>
          <a:prstGeom prst="horizontalScroll">
            <a:avLst>
              <a:gd name="adj" fmla="val 12500"/>
            </a:avLst>
          </a:prstGeom>
          <a:solidFill>
            <a:srgbClr val="FFDDFF"/>
          </a:solidFill>
          <a:ln w="3175">
            <a:solidFill>
              <a:schemeClr val="folHlink"/>
            </a:solidFill>
            <a:round/>
            <a:headEnd/>
            <a:tailEnd/>
          </a:ln>
          <a:effectLst>
            <a:prstShdw prst="shdw17" dist="17961" dir="2700000">
              <a:schemeClr val="folHlink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altLang="en-US" sz="2800" b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</a:t>
            </a: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Để bảo vệ và phát triển nguồn lợi giáp xác, cần:</a:t>
            </a:r>
          </a:p>
          <a:p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    - Có biện </a:t>
            </a:r>
            <a:r>
              <a:rPr lang="en-US" altLang="en-US" sz="2800" b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khai thác hợp lí</a:t>
            </a: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, kết hợp với </a:t>
            </a:r>
            <a:r>
              <a:rPr lang="en-US" altLang="en-US" sz="2800" b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nuôi trồng</a:t>
            </a: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và </a:t>
            </a:r>
          </a:p>
          <a:p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altLang="en-US" sz="2800" b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 giống</a:t>
            </a: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những loài có giá trị.</a:t>
            </a:r>
          </a:p>
          <a:p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    - Có ý thức </a:t>
            </a:r>
            <a:r>
              <a:rPr lang="en-US" altLang="en-US" sz="2800" b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 vệ các loài giáp xác</a:t>
            </a: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và động vật có ích khác.</a:t>
            </a:r>
          </a:p>
          <a:p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    - Có ý thức </a:t>
            </a:r>
            <a:r>
              <a:rPr lang="en-US" altLang="en-US" sz="2800" b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 vệ môi trường </a:t>
            </a: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sống.</a:t>
            </a:r>
          </a:p>
        </p:txBody>
      </p:sp>
    </p:spTree>
    <p:extLst>
      <p:ext uri="{BB962C8B-B14F-4D97-AF65-F5344CB8AC3E}">
        <p14:creationId xmlns:p14="http://schemas.microsoft.com/office/powerpoint/2010/main" xmlns="" val="3330614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9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491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49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62" grpId="0" animBg="1"/>
      <p:bldP spid="49162" grpId="1" animBg="1"/>
      <p:bldP spid="49161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6" name="Oval 10"/>
          <p:cNvSpPr>
            <a:spLocks noChangeArrowheads="1"/>
          </p:cNvSpPr>
          <p:nvPr/>
        </p:nvSpPr>
        <p:spPr bwMode="auto">
          <a:xfrm>
            <a:off x="838200" y="5638800"/>
            <a:ext cx="685800" cy="6858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185" name="Oval 9"/>
          <p:cNvSpPr>
            <a:spLocks noChangeArrowheads="1"/>
          </p:cNvSpPr>
          <p:nvPr/>
        </p:nvSpPr>
        <p:spPr bwMode="auto">
          <a:xfrm>
            <a:off x="762000" y="1828800"/>
            <a:ext cx="685800" cy="6858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181" name="AutoShape 5" descr="2Q==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182" name="AutoShape 6" descr="2Q==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184" name="Text Box 8"/>
          <p:cNvSpPr txBox="1">
            <a:spLocks noChangeArrowheads="1"/>
          </p:cNvSpPr>
          <p:nvPr/>
        </p:nvSpPr>
        <p:spPr bwMode="auto">
          <a:xfrm>
            <a:off x="990600" y="781050"/>
            <a:ext cx="6248400" cy="54476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 i="1">
                <a:solidFill>
                  <a:srgbClr val="009900"/>
                </a:solidFill>
              </a:rPr>
              <a:t>1- Nhóm động vật nào thuộc lớp Giáp xác?</a:t>
            </a:r>
          </a:p>
          <a:p>
            <a:pPr>
              <a:spcBef>
                <a:spcPct val="50000"/>
              </a:spcBef>
              <a:buFontTx/>
              <a:buAutoNum type="alphaLcPeriod"/>
            </a:pPr>
            <a:r>
              <a:rPr lang="en-US" altLang="en-US" sz="2400" b="1"/>
              <a:t>Tôm sông, ba ba, cua đồng, sun.</a:t>
            </a:r>
          </a:p>
          <a:p>
            <a:pPr>
              <a:spcBef>
                <a:spcPct val="50000"/>
              </a:spcBef>
              <a:buFontTx/>
              <a:buAutoNum type="alphaLcPeriod"/>
            </a:pPr>
            <a:r>
              <a:rPr lang="en-US" altLang="en-US" sz="2400" b="1"/>
              <a:t>Tôm sú, cua biển, ghẹ, ruốc, cáy.</a:t>
            </a:r>
          </a:p>
          <a:p>
            <a:pPr>
              <a:spcBef>
                <a:spcPct val="50000"/>
              </a:spcBef>
              <a:buFontTx/>
              <a:buAutoNum type="alphaLcPeriod"/>
            </a:pPr>
            <a:r>
              <a:rPr lang="en-US" altLang="en-US" sz="2400" b="1"/>
              <a:t>Tôm ở nhờ, mọt ẩm, mực, mối.</a:t>
            </a:r>
          </a:p>
          <a:p>
            <a:pPr>
              <a:spcBef>
                <a:spcPct val="50000"/>
              </a:spcBef>
              <a:buFontTx/>
              <a:buAutoNum type="alphaLcPeriod"/>
            </a:pPr>
            <a:r>
              <a:rPr lang="en-US" altLang="en-US" sz="2400" b="1"/>
              <a:t>Tôm nương, rận nước, nhện, cua đồng.</a:t>
            </a:r>
          </a:p>
          <a:p>
            <a:pPr>
              <a:spcBef>
                <a:spcPct val="50000"/>
              </a:spcBef>
            </a:pPr>
            <a:r>
              <a:rPr lang="en-US" altLang="en-US" sz="2400" b="1" i="1">
                <a:solidFill>
                  <a:srgbClr val="009900"/>
                </a:solidFill>
              </a:rPr>
              <a:t>2- Giáp xác chủ yếu sống ở môi trường nào?</a:t>
            </a:r>
          </a:p>
          <a:p>
            <a:pPr>
              <a:spcBef>
                <a:spcPct val="50000"/>
              </a:spcBef>
            </a:pPr>
            <a:r>
              <a:rPr lang="en-US" altLang="en-US" sz="2400" b="1"/>
              <a:t>a.   Trên không</a:t>
            </a:r>
          </a:p>
          <a:p>
            <a:pPr>
              <a:spcBef>
                <a:spcPct val="50000"/>
              </a:spcBef>
            </a:pPr>
            <a:r>
              <a:rPr lang="en-US" altLang="en-US" sz="2400" b="1"/>
              <a:t>b.   Ở trên cạn.</a:t>
            </a:r>
          </a:p>
          <a:p>
            <a:pPr>
              <a:spcBef>
                <a:spcPct val="50000"/>
              </a:spcBef>
            </a:pPr>
            <a:r>
              <a:rPr lang="en-US" altLang="en-US" sz="2400" b="1"/>
              <a:t>b.   Ở trên cây.</a:t>
            </a:r>
          </a:p>
          <a:p>
            <a:pPr>
              <a:spcBef>
                <a:spcPct val="50000"/>
              </a:spcBef>
            </a:pPr>
            <a:r>
              <a:rPr lang="en-US" altLang="en-US" sz="2400" b="1"/>
              <a:t>d.   Ở dưới nước.</a:t>
            </a:r>
          </a:p>
        </p:txBody>
      </p:sp>
    </p:spTree>
    <p:extLst>
      <p:ext uri="{BB962C8B-B14F-4D97-AF65-F5344CB8AC3E}">
        <p14:creationId xmlns:p14="http://schemas.microsoft.com/office/powerpoint/2010/main" xmlns="" val="3043070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50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50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86" grpId="0" animBg="1"/>
      <p:bldP spid="50185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Text Box 2"/>
          <p:cNvSpPr txBox="1">
            <a:spLocks noChangeArrowheads="1"/>
          </p:cNvSpPr>
          <p:nvPr/>
        </p:nvSpPr>
        <p:spPr bwMode="auto">
          <a:xfrm>
            <a:off x="1447800" y="685800"/>
            <a:ext cx="61722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b="1">
                <a:solidFill>
                  <a:srgbClr val="CC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DẶN DÒ</a:t>
            </a:r>
          </a:p>
        </p:txBody>
      </p:sp>
      <p:pic>
        <p:nvPicPr>
          <p:cNvPr id="124931" name="Picture 3" descr="BD14710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200150"/>
            <a:ext cx="5715000" cy="9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4932" name="Group 4"/>
          <p:cNvGrpSpPr>
            <a:grpSpLocks/>
          </p:cNvGrpSpPr>
          <p:nvPr/>
        </p:nvGrpSpPr>
        <p:grpSpPr bwMode="auto">
          <a:xfrm rot="8700985" flipH="1">
            <a:off x="254000" y="455613"/>
            <a:ext cx="1371600" cy="1066800"/>
            <a:chOff x="1777" y="666"/>
            <a:chExt cx="617" cy="816"/>
          </a:xfrm>
        </p:grpSpPr>
        <p:pic>
          <p:nvPicPr>
            <p:cNvPr id="124933" name="Picture 5" descr="Picture9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82" y="666"/>
              <a:ext cx="612" cy="8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4934" name="AutoShape 6"/>
            <p:cNvSpPr>
              <a:spLocks noChangeArrowheads="1"/>
            </p:cNvSpPr>
            <p:nvPr/>
          </p:nvSpPr>
          <p:spPr bwMode="auto">
            <a:xfrm rot="-4109579">
              <a:off x="1964" y="1062"/>
              <a:ext cx="202" cy="576"/>
            </a:xfrm>
            <a:prstGeom prst="flowChartCollate">
              <a:avLst/>
            </a:prstGeom>
            <a:solidFill>
              <a:srgbClr val="FF33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24935" name="Text Box 7"/>
          <p:cNvSpPr txBox="1">
            <a:spLocks noChangeArrowheads="1"/>
          </p:cNvSpPr>
          <p:nvPr/>
        </p:nvSpPr>
        <p:spPr bwMode="auto">
          <a:xfrm>
            <a:off x="695583" y="1600200"/>
            <a:ext cx="8067417" cy="4031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3200" b="1">
                <a:solidFill>
                  <a:schemeClr val="tx2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alt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Về nhà, học bài trả lời câu hỏi SGK trang 81; vận dụng hiểu biết về bài học vào việc bảo vệ các loài giáp xác có lợi, bảo vệ môi trường sống.</a:t>
            </a:r>
          </a:p>
          <a:p>
            <a:pPr algn="just">
              <a:spcBef>
                <a:spcPct val="50000"/>
              </a:spcBef>
            </a:pPr>
            <a:r>
              <a:rPr lang="en-US" alt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- Đọc mục “Em có biết”.</a:t>
            </a:r>
          </a:p>
          <a:p>
            <a:pPr algn="just">
              <a:spcBef>
                <a:spcPct val="50000"/>
              </a:spcBef>
            </a:pPr>
            <a:r>
              <a:rPr lang="en-US" alt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- Tìm hiểu trước bài: Nhện và sự đa dạng của lớp Hình nhện</a:t>
            </a:r>
          </a:p>
        </p:txBody>
      </p:sp>
      <p:graphicFrame>
        <p:nvGraphicFramePr>
          <p:cNvPr id="124936" name="Object 8"/>
          <p:cNvGraphicFramePr>
            <a:graphicFrameLocks noChangeAspect="1"/>
          </p:cNvGraphicFramePr>
          <p:nvPr/>
        </p:nvGraphicFramePr>
        <p:xfrm>
          <a:off x="7643813" y="5257800"/>
          <a:ext cx="1500187" cy="1600200"/>
        </p:xfrm>
        <a:graphic>
          <a:graphicData uri="http://schemas.openxmlformats.org/presentationml/2006/ole">
            <p:oleObj spid="_x0000_s1025" name="Photo Editor Photo" r:id="rId6" imgW="1400000" imgH="1428949" progId="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3404807997"/>
      </p:ext>
    </p:extLst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49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49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249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49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49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930" grpId="0"/>
      <p:bldP spid="124935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866" name="Group 2"/>
          <p:cNvGrpSpPr>
            <a:grpSpLocks/>
          </p:cNvGrpSpPr>
          <p:nvPr/>
        </p:nvGrpSpPr>
        <p:grpSpPr bwMode="auto">
          <a:xfrm rot="1131976">
            <a:off x="3429000" y="4495800"/>
            <a:ext cx="2362200" cy="1600200"/>
            <a:chOff x="669" y="2064"/>
            <a:chExt cx="675" cy="503"/>
          </a:xfrm>
        </p:grpSpPr>
        <p:pic>
          <p:nvPicPr>
            <p:cNvPr id="36880" name="Picture 3" descr="HOAHONG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5" y="2064"/>
              <a:ext cx="377" cy="3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6881" name="Picture 4" descr="HOA NO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9" y="2112"/>
              <a:ext cx="675" cy="4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" name="Group 5"/>
          <p:cNvGrpSpPr>
            <a:grpSpLocks/>
          </p:cNvGrpSpPr>
          <p:nvPr/>
        </p:nvGrpSpPr>
        <p:grpSpPr bwMode="auto">
          <a:xfrm rot="-9039448">
            <a:off x="-381000" y="685800"/>
            <a:ext cx="8382000" cy="6248400"/>
            <a:chOff x="480" y="192"/>
            <a:chExt cx="4176" cy="3120"/>
          </a:xfrm>
        </p:grpSpPr>
        <p:sp>
          <p:nvSpPr>
            <p:cNvPr id="36877" name="Oval 6"/>
            <p:cNvSpPr>
              <a:spLocks noChangeArrowheads="1"/>
            </p:cNvSpPr>
            <p:nvPr/>
          </p:nvSpPr>
          <p:spPr bwMode="auto">
            <a:xfrm>
              <a:off x="2596" y="192"/>
              <a:ext cx="480" cy="480"/>
            </a:xfrm>
            <a:prstGeom prst="ellipse">
              <a:avLst/>
            </a:prstGeom>
            <a:gradFill rotWithShape="0">
              <a:gsLst>
                <a:gs pos="0">
                  <a:srgbClr val="FFFF00"/>
                </a:gs>
                <a:gs pos="100000">
                  <a:srgbClr val="FF9933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>
              <a:outerShdw dist="35921" dir="2700000" algn="ctr" rotWithShape="0">
                <a:srgbClr val="C0C0C0"/>
              </a:outerShdw>
            </a:effectLst>
            <a:extLst>
              <a:ext uri="{91240B29-F687-4F45-9708-019B960494DF}">
                <a14:hiddenLine xmlns:a14="http://schemas.microsoft.com/office/drawing/2010/main" xmlns="" w="9525" cap="sq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6878" name="Oval 7"/>
            <p:cNvSpPr>
              <a:spLocks noChangeArrowheads="1"/>
            </p:cNvSpPr>
            <p:nvPr/>
          </p:nvSpPr>
          <p:spPr bwMode="auto">
            <a:xfrm>
              <a:off x="480" y="2784"/>
              <a:ext cx="576" cy="528"/>
            </a:xfrm>
            <a:prstGeom prst="ellipse">
              <a:avLst/>
            </a:prstGeom>
            <a:gradFill rotWithShape="0">
              <a:gsLst>
                <a:gs pos="0">
                  <a:srgbClr val="CC00CC"/>
                </a:gs>
                <a:gs pos="100000">
                  <a:srgbClr val="FF9933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>
              <a:outerShdw dist="35921" dir="2700000" algn="ctr" rotWithShape="0">
                <a:srgbClr val="C0C0C0"/>
              </a:outerShdw>
            </a:effectLst>
            <a:extLst>
              <a:ext uri="{91240B29-F687-4F45-9708-019B960494DF}">
                <a14:hiddenLine xmlns:a14="http://schemas.microsoft.com/office/drawing/2010/main" xmlns="" w="9525" cap="sq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6879" name="Oval 8"/>
            <p:cNvSpPr>
              <a:spLocks noChangeArrowheads="1"/>
            </p:cNvSpPr>
            <p:nvPr/>
          </p:nvSpPr>
          <p:spPr bwMode="auto">
            <a:xfrm>
              <a:off x="4128" y="2448"/>
              <a:ext cx="528" cy="528"/>
            </a:xfrm>
            <a:prstGeom prst="ellipse">
              <a:avLst/>
            </a:prstGeom>
            <a:gradFill rotWithShape="0">
              <a:gsLst>
                <a:gs pos="0">
                  <a:srgbClr val="339966"/>
                </a:gs>
                <a:gs pos="100000">
                  <a:srgbClr val="33CCFF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>
              <a:outerShdw dist="35921" dir="2700000" algn="ctr" rotWithShape="0">
                <a:srgbClr val="C0C0C0"/>
              </a:outerShdw>
            </a:effectLst>
            <a:extLst>
              <a:ext uri="{91240B29-F687-4F45-9708-019B960494DF}">
                <a14:hiddenLine xmlns:a14="http://schemas.microsoft.com/office/drawing/2010/main" xmlns="" w="9525" cap="sq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wrap="none" anchor="ctr"/>
            <a:lstStyle/>
            <a:p>
              <a:pPr algn="ctr" eaLnBrk="0" hangingPunct="0"/>
              <a:endParaRPr lang="en-US">
                <a:solidFill>
                  <a:srgbClr val="33CCFF"/>
                </a:solidFill>
                <a:latin typeface="Times New Roman" pitchFamily="18" charset="0"/>
              </a:endParaRPr>
            </a:p>
          </p:txBody>
        </p:sp>
      </p:grpSp>
      <p:sp>
        <p:nvSpPr>
          <p:cNvPr id="41993" name="Oval 9"/>
          <p:cNvSpPr>
            <a:spLocks noChangeArrowheads="1"/>
          </p:cNvSpPr>
          <p:nvPr/>
        </p:nvSpPr>
        <p:spPr bwMode="auto">
          <a:xfrm>
            <a:off x="4419600" y="3657600"/>
            <a:ext cx="304800" cy="457200"/>
          </a:xfrm>
          <a:prstGeom prst="ellipse">
            <a:avLst/>
          </a:prstGeom>
          <a:gradFill rotWithShape="0">
            <a:gsLst>
              <a:gs pos="0">
                <a:srgbClr val="CC00CC"/>
              </a:gs>
              <a:gs pos="100000">
                <a:srgbClr val="FFFFCC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dist="35921" dir="2700000" algn="ctr" rotWithShape="0">
              <a:srgbClr val="C0C0C0"/>
            </a:outerShdw>
          </a:effectLst>
          <a:extLst>
            <a:ext uri="{91240B29-F687-4F45-9708-019B960494DF}">
              <a14:hiddenLine xmlns:a14="http://schemas.microsoft.com/office/drawing/2010/main" xmlns="" w="9525" cap="sq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1994" name="Oval 10"/>
          <p:cNvSpPr>
            <a:spLocks noChangeArrowheads="1"/>
          </p:cNvSpPr>
          <p:nvPr/>
        </p:nvSpPr>
        <p:spPr bwMode="auto">
          <a:xfrm>
            <a:off x="4800600" y="4038600"/>
            <a:ext cx="304800" cy="457200"/>
          </a:xfrm>
          <a:prstGeom prst="ellipse">
            <a:avLst/>
          </a:prstGeom>
          <a:gradFill rotWithShape="0">
            <a:gsLst>
              <a:gs pos="0">
                <a:srgbClr val="CC00CC"/>
              </a:gs>
              <a:gs pos="100000">
                <a:srgbClr val="FFFFCC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dist="35921" dir="2700000" algn="ctr" rotWithShape="0">
              <a:srgbClr val="C0C0C0"/>
            </a:outerShdw>
          </a:effectLst>
          <a:extLst>
            <a:ext uri="{91240B29-F687-4F45-9708-019B960494DF}">
              <a14:hiddenLine xmlns:a14="http://schemas.microsoft.com/office/drawing/2010/main" xmlns="" w="9525" cap="sq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GB"/>
          </a:p>
        </p:txBody>
      </p:sp>
      <p:pic>
        <p:nvPicPr>
          <p:cNvPr id="36870" name="Picture 11" descr="POINSET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19900" y="4591050"/>
            <a:ext cx="2000250" cy="183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96" name="Oval 12"/>
          <p:cNvSpPr>
            <a:spLocks noChangeArrowheads="1"/>
          </p:cNvSpPr>
          <p:nvPr/>
        </p:nvSpPr>
        <p:spPr bwMode="auto">
          <a:xfrm>
            <a:off x="7648575" y="4876800"/>
            <a:ext cx="457200" cy="533400"/>
          </a:xfrm>
          <a:prstGeom prst="ellipse">
            <a:avLst/>
          </a:prstGeom>
          <a:gradFill rotWithShape="0">
            <a:gsLst>
              <a:gs pos="0">
                <a:srgbClr val="FF0000"/>
              </a:gs>
              <a:gs pos="100000">
                <a:srgbClr val="CC66FF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dist="35921" dir="2700000" algn="ctr" rotWithShape="0">
              <a:srgbClr val="C0C0C0"/>
            </a:outerShdw>
          </a:effectLst>
          <a:extLst>
            <a:ext uri="{91240B29-F687-4F45-9708-019B960494DF}">
              <a14:hiddenLine xmlns:a14="http://schemas.microsoft.com/office/drawing/2010/main" xmlns="" w="9525" cap="sq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endParaRPr lang="en-US">
              <a:solidFill>
                <a:srgbClr val="33CCFF"/>
              </a:solidFill>
              <a:latin typeface="Times New Roman" pitchFamily="18" charset="0"/>
            </a:endParaRPr>
          </a:p>
        </p:txBody>
      </p:sp>
      <p:sp>
        <p:nvSpPr>
          <p:cNvPr id="41997" name="Oval 13"/>
          <p:cNvSpPr>
            <a:spLocks noChangeArrowheads="1"/>
          </p:cNvSpPr>
          <p:nvPr/>
        </p:nvSpPr>
        <p:spPr bwMode="auto">
          <a:xfrm>
            <a:off x="381000" y="990600"/>
            <a:ext cx="304800" cy="457200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CC00CC">
                  <a:alpha val="85999"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dist="35921" dir="2700000" algn="ctr" rotWithShape="0">
              <a:srgbClr val="C0C0C0"/>
            </a:outerShdw>
          </a:effectLst>
          <a:extLst>
            <a:ext uri="{91240B29-F687-4F45-9708-019B960494DF}">
              <a14:hiddenLine xmlns:a14="http://schemas.microsoft.com/office/drawing/2010/main" xmlns="" w="9525" cap="sq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1998" name="Oval 14"/>
          <p:cNvSpPr>
            <a:spLocks noChangeArrowheads="1"/>
          </p:cNvSpPr>
          <p:nvPr/>
        </p:nvSpPr>
        <p:spPr bwMode="auto">
          <a:xfrm>
            <a:off x="914400" y="4876800"/>
            <a:ext cx="304800" cy="457200"/>
          </a:xfrm>
          <a:prstGeom prst="ellipse">
            <a:avLst/>
          </a:prstGeom>
          <a:gradFill rotWithShape="0">
            <a:gsLst>
              <a:gs pos="0">
                <a:srgbClr val="CC00CC"/>
              </a:gs>
              <a:gs pos="100000">
                <a:srgbClr val="FFFFCC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dist="35921" dir="2700000" algn="ctr" rotWithShape="0">
              <a:srgbClr val="C0C0C0"/>
            </a:outerShdw>
          </a:effectLst>
          <a:extLst>
            <a:ext uri="{91240B29-F687-4F45-9708-019B960494DF}">
              <a14:hiddenLine xmlns:a14="http://schemas.microsoft.com/office/drawing/2010/main" xmlns="" w="9525" cap="sq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1999" name="Oval 15"/>
          <p:cNvSpPr>
            <a:spLocks noChangeArrowheads="1"/>
          </p:cNvSpPr>
          <p:nvPr/>
        </p:nvSpPr>
        <p:spPr bwMode="auto">
          <a:xfrm>
            <a:off x="8229600" y="4191000"/>
            <a:ext cx="304800" cy="457200"/>
          </a:xfrm>
          <a:prstGeom prst="ellipse">
            <a:avLst/>
          </a:prstGeom>
          <a:gradFill rotWithShape="0">
            <a:gsLst>
              <a:gs pos="0">
                <a:srgbClr val="CC00CC"/>
              </a:gs>
              <a:gs pos="100000">
                <a:srgbClr val="FFFFCC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dist="35921" dir="2700000" algn="ctr" rotWithShape="0">
              <a:srgbClr val="C0C0C0"/>
            </a:outerShdw>
          </a:effectLst>
          <a:extLst>
            <a:ext uri="{91240B29-F687-4F45-9708-019B960494DF}">
              <a14:hiddenLine xmlns:a14="http://schemas.microsoft.com/office/drawing/2010/main" xmlns="" w="9525" cap="sq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GB"/>
          </a:p>
        </p:txBody>
      </p:sp>
      <p:pic>
        <p:nvPicPr>
          <p:cNvPr id="36875" name="Picture 16" descr="DOVE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330534">
            <a:off x="381000" y="4419600"/>
            <a:ext cx="1828800" cy="1350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001" name="WordArt 17"/>
          <p:cNvSpPr>
            <a:spLocks noChangeArrowheads="1" noChangeShapeType="1" noTextEdit="1"/>
          </p:cNvSpPr>
          <p:nvPr/>
        </p:nvSpPr>
        <p:spPr bwMode="auto">
          <a:xfrm>
            <a:off x="990600" y="1600200"/>
            <a:ext cx="6934200" cy="52578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1150556"/>
              </a:avLst>
            </a:prstTxWarp>
          </a:bodyPr>
          <a:lstStyle/>
          <a:p>
            <a:pPr algn="ctr"/>
            <a:r>
              <a:rPr lang="vi-VN" sz="4400" b="1" kern="10">
                <a:ln w="9525">
                  <a:solidFill>
                    <a:srgbClr val="FF66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CHÚC CÁC EM HỌC TỐT</a:t>
            </a:r>
            <a:endParaRPr lang="en-US" sz="4400" b="1" kern="10">
              <a:ln w="9525">
                <a:solidFill>
                  <a:srgbClr val="FF66FF"/>
                </a:solidFill>
                <a:round/>
                <a:headEnd/>
                <a:tailEnd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9185889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8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wheel(8)">
                                      <p:cBhvr>
                                        <p:cTn id="6" dur="2000"/>
                                        <p:tgtEl>
                                          <p:spTgt spid="419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1" presetClass="exit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wheel(4)">
                                      <p:cBhvr>
                                        <p:cTn id="9" dur="1000"/>
                                        <p:tgtEl>
                                          <p:spTgt spid="419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419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419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1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xit" presetSubtype="8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wheel(8)">
                                      <p:cBhvr>
                                        <p:cTn id="22" dur="2000"/>
                                        <p:tgtEl>
                                          <p:spTgt spid="419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1" presetClass="exit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wheel(4)">
                                      <p:cBhvr>
                                        <p:cTn id="25" dur="2000"/>
                                        <p:tgtEl>
                                          <p:spTgt spid="419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1" presetClass="exit" presetSubtype="8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wheel(8)">
                                      <p:cBhvr>
                                        <p:cTn id="28" dur="2000"/>
                                        <p:tgtEl>
                                          <p:spTgt spid="419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3" dur="500" fill="hold"/>
                                        <p:tgtEl>
                                          <p:spTgt spid="4200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4" dur="500" fill="hold"/>
                                        <p:tgtEl>
                                          <p:spTgt spid="4200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5" dur="500" fill="hold"/>
                                        <p:tgtEl>
                                          <p:spTgt spid="4200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4200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93" grpId="0" animBg="1"/>
      <p:bldP spid="41994" grpId="0" animBg="1"/>
      <p:bldP spid="41996" grpId="0" animBg="1" autoUpdateAnimBg="0"/>
      <p:bldP spid="41997" grpId="0" animBg="1"/>
      <p:bldP spid="41998" grpId="0" animBg="1"/>
      <p:bldP spid="41999" grpId="0" animBg="1"/>
      <p:bldP spid="4200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53" name="Group 9"/>
          <p:cNvGrpSpPr>
            <a:grpSpLocks/>
          </p:cNvGrpSpPr>
          <p:nvPr/>
        </p:nvGrpSpPr>
        <p:grpSpPr bwMode="auto">
          <a:xfrm>
            <a:off x="0" y="0"/>
            <a:ext cx="9144000" cy="6883400"/>
            <a:chOff x="0" y="0"/>
            <a:chExt cx="5760" cy="4336"/>
          </a:xfrm>
        </p:grpSpPr>
        <p:grpSp>
          <p:nvGrpSpPr>
            <p:cNvPr id="6149" name="Group 5"/>
            <p:cNvGrpSpPr>
              <a:grpSpLocks/>
            </p:cNvGrpSpPr>
            <p:nvPr/>
          </p:nvGrpSpPr>
          <p:grpSpPr bwMode="auto">
            <a:xfrm>
              <a:off x="0" y="0"/>
              <a:ext cx="5760" cy="4336"/>
              <a:chOff x="0" y="0"/>
              <a:chExt cx="5760" cy="4336"/>
            </a:xfrm>
          </p:grpSpPr>
          <p:pic>
            <p:nvPicPr>
              <p:cNvPr id="6147" name="Picture 3" descr="2009012310334339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5760" cy="433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6148" name="AutoShape 4"/>
              <p:cNvSpPr>
                <a:spLocks noChangeArrowheads="1"/>
              </p:cNvSpPr>
              <p:nvPr/>
            </p:nvSpPr>
            <p:spPr bwMode="auto">
              <a:xfrm>
                <a:off x="2608" y="118"/>
                <a:ext cx="3107" cy="1452"/>
              </a:xfrm>
              <a:custGeom>
                <a:avLst/>
                <a:gdLst>
                  <a:gd name="G0" fmla="+- 5400 0 0"/>
                  <a:gd name="G1" fmla="+- 11796480 0 0"/>
                  <a:gd name="G2" fmla="+- 0 0 11796480"/>
                  <a:gd name="T0" fmla="*/ 0 256 1"/>
                  <a:gd name="T1" fmla="*/ 180 256 1"/>
                  <a:gd name="G3" fmla="+- 11796480 T0 T1"/>
                  <a:gd name="T2" fmla="*/ 0 256 1"/>
                  <a:gd name="T3" fmla="*/ 90 256 1"/>
                  <a:gd name="G4" fmla="+- 11796480 T2 T3"/>
                  <a:gd name="G5" fmla="*/ G4 2 1"/>
                  <a:gd name="T4" fmla="*/ 90 256 1"/>
                  <a:gd name="T5" fmla="*/ 0 256 1"/>
                  <a:gd name="G6" fmla="+- 11796480 T4 T5"/>
                  <a:gd name="G7" fmla="*/ G6 2 1"/>
                  <a:gd name="G8" fmla="abs 11796480"/>
                  <a:gd name="T6" fmla="*/ 0 256 1"/>
                  <a:gd name="T7" fmla="*/ 90 256 1"/>
                  <a:gd name="G9" fmla="+- G8 T6 T7"/>
                  <a:gd name="G10" fmla="?: G9 G7 G5"/>
                  <a:gd name="T8" fmla="*/ 0 256 1"/>
                  <a:gd name="T9" fmla="*/ 360 256 1"/>
                  <a:gd name="G11" fmla="+- G10 T8 T9"/>
                  <a:gd name="G12" fmla="?: G10 G11 G10"/>
                  <a:gd name="T10" fmla="*/ 0 256 1"/>
                  <a:gd name="T11" fmla="*/ 360 256 1"/>
                  <a:gd name="G13" fmla="+- G12 T10 T11"/>
                  <a:gd name="G14" fmla="?: G12 G13 G12"/>
                  <a:gd name="G15" fmla="+- 0 0 G14"/>
                  <a:gd name="G16" fmla="+- 10800 0 0"/>
                  <a:gd name="G17" fmla="+- 10800 0 5400"/>
                  <a:gd name="G18" fmla="*/ 5400 1 2"/>
                  <a:gd name="G19" fmla="+- G18 5400 0"/>
                  <a:gd name="G20" fmla="cos G19 11796480"/>
                  <a:gd name="G21" fmla="sin G19 11796480"/>
                  <a:gd name="G22" fmla="+- G20 10800 0"/>
                  <a:gd name="G23" fmla="+- G21 10800 0"/>
                  <a:gd name="G24" fmla="+- 10800 0 G20"/>
                  <a:gd name="G25" fmla="+- 5400 10800 0"/>
                  <a:gd name="G26" fmla="?: G9 G17 G25"/>
                  <a:gd name="G27" fmla="?: G9 0 21600"/>
                  <a:gd name="G28" fmla="cos 10800 11796480"/>
                  <a:gd name="G29" fmla="sin 10800 11796480"/>
                  <a:gd name="G30" fmla="sin 5400 11796480"/>
                  <a:gd name="G31" fmla="+- G28 10800 0"/>
                  <a:gd name="G32" fmla="+- G29 10800 0"/>
                  <a:gd name="G33" fmla="+- G30 10800 0"/>
                  <a:gd name="G34" fmla="?: G4 0 G31"/>
                  <a:gd name="G35" fmla="?: 11796480 G34 0"/>
                  <a:gd name="G36" fmla="?: G6 G35 G31"/>
                  <a:gd name="G37" fmla="+- 21600 0 G36"/>
                  <a:gd name="G38" fmla="?: G4 0 G33"/>
                  <a:gd name="G39" fmla="?: 11796480 G38 G32"/>
                  <a:gd name="G40" fmla="?: G6 G39 0"/>
                  <a:gd name="G41" fmla="?: G4 G32 21600"/>
                  <a:gd name="G42" fmla="?: G6 G41 G33"/>
                  <a:gd name="T12" fmla="*/ 10800 w 21600"/>
                  <a:gd name="T13" fmla="*/ 0 h 21600"/>
                  <a:gd name="T14" fmla="*/ 2700 w 21600"/>
                  <a:gd name="T15" fmla="*/ 10800 h 21600"/>
                  <a:gd name="T16" fmla="*/ 10800 w 21600"/>
                  <a:gd name="T17" fmla="*/ 5400 h 21600"/>
                  <a:gd name="T18" fmla="*/ 18900 w 21600"/>
                  <a:gd name="T19" fmla="*/ 10800 h 21600"/>
                  <a:gd name="T20" fmla="*/ G36 w 21600"/>
                  <a:gd name="T21" fmla="*/ G40 h 21600"/>
                  <a:gd name="T22" fmla="*/ G37 w 21600"/>
                  <a:gd name="T23" fmla="*/ G42 h 21600"/>
                </a:gdLst>
                <a:ahLst/>
                <a:cxnLst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T20" t="T21" r="T22" b="T23"/>
                <a:pathLst>
                  <a:path w="21600" h="21600">
                    <a:moveTo>
                      <a:pt x="5400" y="10800"/>
                    </a:moveTo>
                    <a:cubicBezTo>
                      <a:pt x="5400" y="7817"/>
                      <a:pt x="7817" y="5400"/>
                      <a:pt x="10800" y="5400"/>
                    </a:cubicBezTo>
                    <a:cubicBezTo>
                      <a:pt x="13782" y="5399"/>
                      <a:pt x="16199" y="7817"/>
                      <a:pt x="16200" y="10799"/>
                    </a:cubicBezTo>
                    <a:lnTo>
                      <a:pt x="21600" y="10800"/>
                    </a:ln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chemeClr val="bg1"/>
                  </a:gs>
                  <a:gs pos="50000">
                    <a:srgbClr val="FFCCFF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solidFill>
                  <a:srgbClr val="FFCC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pic>
          <p:nvPicPr>
            <p:cNvPr id="6150" name="Picture 6" descr="sun3[1]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5" y="300"/>
              <a:ext cx="572" cy="5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151" name="Picture 7" descr="sun3[1]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23" y="0"/>
              <a:ext cx="572" cy="5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152" name="Picture 8" descr="sun3[1]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21" y="346"/>
              <a:ext cx="572" cy="5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6154" name="Picture 10" descr="99671217465904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628775"/>
            <a:ext cx="1524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55" name="Picture 11" descr="99671217465904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00" y="6096000"/>
            <a:ext cx="1524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56" name="Picture 12" descr="99671217465904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0825" y="6096000"/>
            <a:ext cx="1524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57" name="Picture 13" descr="99671217465904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03350" y="692150"/>
            <a:ext cx="1524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AutoShape 3"/>
          <p:cNvSpPr>
            <a:spLocks noChangeArrowheads="1"/>
          </p:cNvSpPr>
          <p:nvPr/>
        </p:nvSpPr>
        <p:spPr bwMode="auto">
          <a:xfrm>
            <a:off x="3117273" y="670791"/>
            <a:ext cx="2743200" cy="1066800"/>
          </a:xfrm>
          <a:prstGeom prst="wave">
            <a:avLst>
              <a:gd name="adj1" fmla="val 13005"/>
              <a:gd name="adj2" fmla="val -1292"/>
            </a:avLst>
          </a:prstGeom>
          <a:solidFill>
            <a:srgbClr val="92D050"/>
          </a:solidFill>
          <a:ln w="9525">
            <a:solidFill>
              <a:srgbClr val="66CCFF"/>
            </a:solidFill>
            <a:round/>
            <a:headEnd/>
            <a:tailEnd/>
          </a:ln>
          <a:effectLst>
            <a:outerShdw sy="50000" kx="2453608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r>
              <a:rPr lang="en-US" sz="3200" b="1">
                <a:solidFill>
                  <a:srgbClr val="993300"/>
                </a:solidFill>
                <a:latin typeface="Times New Roman" pitchFamily="18" charset="0"/>
              </a:rPr>
              <a:t>NỘI DUNG:</a:t>
            </a:r>
          </a:p>
        </p:txBody>
      </p:sp>
      <p:sp>
        <p:nvSpPr>
          <p:cNvPr id="14" name="Rectangle 4"/>
          <p:cNvSpPr txBox="1">
            <a:spLocks noChangeArrowheads="1"/>
          </p:cNvSpPr>
          <p:nvPr/>
        </p:nvSpPr>
        <p:spPr bwMode="auto">
          <a:xfrm>
            <a:off x="1039812" y="3364534"/>
            <a:ext cx="7064375" cy="2470978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US" sz="4400" b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44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I- </a:t>
            </a:r>
            <a:r>
              <a:rPr lang="en-US" sz="44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số giáp xác khác</a:t>
            </a:r>
            <a:endParaRPr lang="vi-VN" sz="4400" b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4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II- Vai trò thực tiễn</a:t>
            </a:r>
            <a:endParaRPr lang="vi-VN" sz="4400" b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Picture 6" descr="blumen-pflanzen111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563" y="762000"/>
            <a:ext cx="1163637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6" descr="gliter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27850" y="4953000"/>
            <a:ext cx="221615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047858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4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0" y="152400"/>
            <a:ext cx="84709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MỘT SỐ GIÁP XÁC KHÁC</a:t>
            </a:r>
          </a:p>
        </p:txBody>
      </p:sp>
      <p:pic>
        <p:nvPicPr>
          <p:cNvPr id="1434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" y="990600"/>
            <a:ext cx="2235200" cy="2514600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343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006475"/>
            <a:ext cx="2179638" cy="2498725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344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00600" y="990600"/>
            <a:ext cx="2149475" cy="2514600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345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86600" y="990600"/>
            <a:ext cx="1981200" cy="2514600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346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" y="3962400"/>
            <a:ext cx="2719388" cy="2468563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347" name="Picture 1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71800" y="3962400"/>
            <a:ext cx="3101975" cy="2468563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348" name="Picture 1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48400" y="3962400"/>
            <a:ext cx="2819400" cy="2468563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4349" name="Text Box 13"/>
          <p:cNvSpPr txBox="1">
            <a:spLocks noChangeArrowheads="1"/>
          </p:cNvSpPr>
          <p:nvPr/>
        </p:nvSpPr>
        <p:spPr bwMode="auto">
          <a:xfrm>
            <a:off x="381000" y="3505200"/>
            <a:ext cx="1600200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200" b="1" i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Mọt ẩm</a:t>
            </a:r>
          </a:p>
        </p:txBody>
      </p:sp>
      <p:sp>
        <p:nvSpPr>
          <p:cNvPr id="14350" name="Text Box 14"/>
          <p:cNvSpPr txBox="1">
            <a:spLocks noChangeArrowheads="1"/>
          </p:cNvSpPr>
          <p:nvPr/>
        </p:nvSpPr>
        <p:spPr bwMode="auto">
          <a:xfrm>
            <a:off x="2819400" y="3459163"/>
            <a:ext cx="1600200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200" b="1" i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sun</a:t>
            </a:r>
          </a:p>
        </p:txBody>
      </p:sp>
      <p:sp>
        <p:nvSpPr>
          <p:cNvPr id="14351" name="Text Box 15"/>
          <p:cNvSpPr txBox="1">
            <a:spLocks noChangeArrowheads="1"/>
          </p:cNvSpPr>
          <p:nvPr/>
        </p:nvSpPr>
        <p:spPr bwMode="auto">
          <a:xfrm>
            <a:off x="5181600" y="3505200"/>
            <a:ext cx="1600200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200" b="1" i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Rận nước</a:t>
            </a:r>
          </a:p>
        </p:txBody>
      </p:sp>
      <p:sp>
        <p:nvSpPr>
          <p:cNvPr id="14353" name="Text Box 17"/>
          <p:cNvSpPr txBox="1">
            <a:spLocks noChangeArrowheads="1"/>
          </p:cNvSpPr>
          <p:nvPr/>
        </p:nvSpPr>
        <p:spPr bwMode="auto">
          <a:xfrm>
            <a:off x="7315200" y="3505200"/>
            <a:ext cx="1600200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200" b="1" i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 kiếm</a:t>
            </a:r>
          </a:p>
        </p:txBody>
      </p:sp>
      <p:sp>
        <p:nvSpPr>
          <p:cNvPr id="14354" name="Text Box 18"/>
          <p:cNvSpPr txBox="1">
            <a:spLocks noChangeArrowheads="1"/>
          </p:cNvSpPr>
          <p:nvPr/>
        </p:nvSpPr>
        <p:spPr bwMode="auto">
          <a:xfrm>
            <a:off x="381000" y="6430963"/>
            <a:ext cx="1905000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200" b="1" i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Cua đồng đực</a:t>
            </a:r>
          </a:p>
        </p:txBody>
      </p:sp>
      <p:sp>
        <p:nvSpPr>
          <p:cNvPr id="14355" name="Rectangle 19"/>
          <p:cNvSpPr>
            <a:spLocks noChangeArrowheads="1"/>
          </p:cNvSpPr>
          <p:nvPr/>
        </p:nvSpPr>
        <p:spPr bwMode="auto">
          <a:xfrm>
            <a:off x="4038600" y="6430963"/>
            <a:ext cx="1337226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200" b="1" i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Cua nhện</a:t>
            </a:r>
          </a:p>
        </p:txBody>
      </p:sp>
      <p:sp>
        <p:nvSpPr>
          <p:cNvPr id="14356" name="Rectangle 20"/>
          <p:cNvSpPr>
            <a:spLocks noChangeArrowheads="1"/>
          </p:cNvSpPr>
          <p:nvPr/>
        </p:nvSpPr>
        <p:spPr bwMode="auto">
          <a:xfrm>
            <a:off x="7072313" y="6400800"/>
            <a:ext cx="1475084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200" b="1" i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Tôm ở nhờ</a:t>
            </a:r>
          </a:p>
        </p:txBody>
      </p:sp>
    </p:spTree>
    <p:extLst>
      <p:ext uri="{BB962C8B-B14F-4D97-AF65-F5344CB8AC3E}">
        <p14:creationId xmlns:p14="http://schemas.microsoft.com/office/powerpoint/2010/main" xmlns="" val="2618005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14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14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4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14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14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14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14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4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14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500"/>
                                        <p:tgtEl>
                                          <p:spTgt spid="14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14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0" grpId="0"/>
      <p:bldP spid="14349" grpId="0"/>
      <p:bldP spid="14350" grpId="0"/>
      <p:bldP spid="14351" grpId="0"/>
      <p:bldP spid="14353" grpId="0"/>
      <p:bldP spid="14354" grpId="0"/>
      <p:bldP spid="14355" grpId="0"/>
      <p:bldP spid="1435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644" name="Group 26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276037107"/>
              </p:ext>
            </p:extLst>
          </p:nvPr>
        </p:nvGraphicFramePr>
        <p:xfrm>
          <a:off x="8586" y="771027"/>
          <a:ext cx="8915400" cy="6051553"/>
        </p:xfrm>
        <a:graphic>
          <a:graphicData uri="http://schemas.openxmlformats.org/drawingml/2006/table">
            <a:tbl>
              <a:tblPr/>
              <a:tblGrid>
                <a:gridCol w="18288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3622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3622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3622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5810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          </a:t>
                      </a: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Times New Roman" pitchFamily="18" charset="0"/>
                        </a:rPr>
                        <a:t>Đặc điểm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Times New Roman" pitchFamily="18" charset="0"/>
                        </a:rPr>
                        <a:t>Đại điện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Times New Roman" pitchFamily="18" charset="0"/>
                        </a:rPr>
                        <a:t>K</a:t>
                      </a: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Times New Roman" pitchFamily="18" charset="0"/>
                        </a:rPr>
                        <a:t>ích thước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Times New Roman" pitchFamily="18" charset="0"/>
                        </a:rPr>
                        <a:t>C</a:t>
                      </a: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Times New Roman" pitchFamily="18" charset="0"/>
                        </a:rPr>
                        <a:t>ơ quan di chuyển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Times New Roman" pitchFamily="18" charset="0"/>
                        </a:rPr>
                        <a:t>L</a:t>
                      </a: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Times New Roman" pitchFamily="18" charset="0"/>
                        </a:rPr>
                        <a:t>ối sống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826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Times New Roman" pitchFamily="18" charset="0"/>
                        </a:rPr>
                        <a:t>1-Mọt ẩm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794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Times New Roman" pitchFamily="18" charset="0"/>
                        </a:rPr>
                        <a:t>2-Sun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826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Times New Roman" pitchFamily="18" charset="0"/>
                        </a:rPr>
                        <a:t>3-Rận nước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810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Times New Roman" pitchFamily="18" charset="0"/>
                        </a:rPr>
                        <a:t>4-Chân kiếm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826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Times New Roman" pitchFamily="18" charset="0"/>
                        </a:rPr>
                        <a:t>5-Cua đồng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794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Times New Roman" pitchFamily="18" charset="0"/>
                        </a:rPr>
                        <a:t>6-Cua nhện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826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Times New Roman" pitchFamily="18" charset="0"/>
                        </a:rPr>
                        <a:t>7-Tôm ở nhờ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8731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Các từ gợi ý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1" u="none" strike="noStrike" cap="none" normalizeH="0" baseline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Times New Roman" pitchFamily="18" charset="0"/>
                        </a:rPr>
                        <a:t>nhỏ; rất nhỏ; lớn; rất lớn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1" u="none" strike="noStrike" cap="none" normalizeH="0" baseline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Times New Roman" pitchFamily="18" charset="0"/>
                        </a:rPr>
                        <a:t>chân; chân kiếm; chân bò; râu;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1" u="none" strike="noStrike" cap="none" normalizeH="0" baseline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Times New Roman" pitchFamily="18" charset="0"/>
                        </a:rPr>
                        <a:t>tự do; kí sinh; cố định; ở cạn; hang hốc; ẩn mình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  <p:sp>
        <p:nvSpPr>
          <p:cNvPr id="16639" name="Line 255"/>
          <p:cNvSpPr>
            <a:spLocks noChangeShapeType="1"/>
          </p:cNvSpPr>
          <p:nvPr/>
        </p:nvSpPr>
        <p:spPr bwMode="auto">
          <a:xfrm>
            <a:off x="76200" y="1025525"/>
            <a:ext cx="18288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0" y="152400"/>
            <a:ext cx="84709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MỘT SỐ GIÁP XÁC KHÁC</a:t>
            </a:r>
          </a:p>
        </p:txBody>
      </p:sp>
    </p:spTree>
    <p:extLst>
      <p:ext uri="{BB962C8B-B14F-4D97-AF65-F5344CB8AC3E}">
        <p14:creationId xmlns:p14="http://schemas.microsoft.com/office/powerpoint/2010/main" xmlns="" val="925470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31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524000"/>
            <a:ext cx="3124200" cy="4495800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6638" name="Text Box 14"/>
          <p:cNvSpPr txBox="1">
            <a:spLocks noChangeArrowheads="1"/>
          </p:cNvSpPr>
          <p:nvPr/>
        </p:nvSpPr>
        <p:spPr bwMode="auto">
          <a:xfrm>
            <a:off x="3810000" y="6096000"/>
            <a:ext cx="1600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000" b="1" i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 kiếm</a:t>
            </a:r>
          </a:p>
        </p:txBody>
      </p:sp>
      <p:pic>
        <p:nvPicPr>
          <p:cNvPr id="26643" name="Picture 1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" y="1524000"/>
            <a:ext cx="2819400" cy="4495800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6644" name="Text Box 20"/>
          <p:cNvSpPr txBox="1">
            <a:spLocks noChangeArrowheads="1"/>
          </p:cNvSpPr>
          <p:nvPr/>
        </p:nvSpPr>
        <p:spPr bwMode="auto">
          <a:xfrm>
            <a:off x="838200" y="6019800"/>
            <a:ext cx="1600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000" b="1" i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Rận nước</a:t>
            </a:r>
          </a:p>
        </p:txBody>
      </p:sp>
      <p:sp>
        <p:nvSpPr>
          <p:cNvPr id="26645" name="Text Box 21"/>
          <p:cNvSpPr txBox="1">
            <a:spLocks noChangeArrowheads="1"/>
          </p:cNvSpPr>
          <p:nvPr/>
        </p:nvSpPr>
        <p:spPr bwMode="auto">
          <a:xfrm>
            <a:off x="2286000" y="689159"/>
            <a:ext cx="46482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600" b="1" u="sng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Kích thước nhỏ</a:t>
            </a:r>
          </a:p>
        </p:txBody>
      </p:sp>
      <p:pic>
        <p:nvPicPr>
          <p:cNvPr id="26646" name="Picture 2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24600" y="1524000"/>
            <a:ext cx="2743200" cy="4495800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6647" name="Text Box 23"/>
          <p:cNvSpPr txBox="1">
            <a:spLocks noChangeArrowheads="1"/>
          </p:cNvSpPr>
          <p:nvPr/>
        </p:nvSpPr>
        <p:spPr bwMode="auto">
          <a:xfrm>
            <a:off x="7010400" y="6019800"/>
            <a:ext cx="1600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000" b="1" i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Mọt ẩm</a:t>
            </a: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0" y="152400"/>
            <a:ext cx="84709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MỘT SỐ GIÁP XÁC KHÁC</a:t>
            </a:r>
          </a:p>
        </p:txBody>
      </p:sp>
    </p:spTree>
    <p:extLst>
      <p:ext uri="{BB962C8B-B14F-4D97-AF65-F5344CB8AC3E}">
        <p14:creationId xmlns:p14="http://schemas.microsoft.com/office/powerpoint/2010/main" xmlns="" val="3941938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2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" y="1676400"/>
            <a:ext cx="2971800" cy="4525963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042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19800" y="1676400"/>
            <a:ext cx="3048000" cy="4525963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0422" name="Text Box 6"/>
          <p:cNvSpPr txBox="1">
            <a:spLocks noChangeArrowheads="1"/>
          </p:cNvSpPr>
          <p:nvPr/>
        </p:nvSpPr>
        <p:spPr bwMode="auto">
          <a:xfrm>
            <a:off x="533400" y="6248400"/>
            <a:ext cx="1905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000" b="1" i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Cua đồng đực</a:t>
            </a:r>
          </a:p>
        </p:txBody>
      </p:sp>
      <p:sp>
        <p:nvSpPr>
          <p:cNvPr id="60423" name="Rectangle 7"/>
          <p:cNvSpPr>
            <a:spLocks noChangeArrowheads="1"/>
          </p:cNvSpPr>
          <p:nvPr/>
        </p:nvSpPr>
        <p:spPr bwMode="auto">
          <a:xfrm>
            <a:off x="7159625" y="6273800"/>
            <a:ext cx="12223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 b="1" i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Cua nhện</a:t>
            </a:r>
          </a:p>
        </p:txBody>
      </p:sp>
      <p:sp>
        <p:nvSpPr>
          <p:cNvPr id="60426" name="Text Box 10"/>
          <p:cNvSpPr txBox="1">
            <a:spLocks noChangeArrowheads="1"/>
          </p:cNvSpPr>
          <p:nvPr/>
        </p:nvSpPr>
        <p:spPr bwMode="auto">
          <a:xfrm>
            <a:off x="3276600" y="737175"/>
            <a:ext cx="39624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600" b="1" u="sng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Kích thước lớn</a:t>
            </a:r>
          </a:p>
        </p:txBody>
      </p:sp>
      <p:pic>
        <p:nvPicPr>
          <p:cNvPr id="60427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676400"/>
            <a:ext cx="2819400" cy="4495800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0428" name="Rectangle 12"/>
          <p:cNvSpPr>
            <a:spLocks noChangeArrowheads="1"/>
          </p:cNvSpPr>
          <p:nvPr/>
        </p:nvSpPr>
        <p:spPr bwMode="auto">
          <a:xfrm>
            <a:off x="3948113" y="6308725"/>
            <a:ext cx="1346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 b="1" i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Tôm ở nhờ</a:t>
            </a: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0" y="152400"/>
            <a:ext cx="84709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MỘT SỐ GIÁP XÁC KHÁC</a:t>
            </a:r>
          </a:p>
        </p:txBody>
      </p:sp>
    </p:spTree>
    <p:extLst>
      <p:ext uri="{BB962C8B-B14F-4D97-AF65-F5344CB8AC3E}">
        <p14:creationId xmlns:p14="http://schemas.microsoft.com/office/powerpoint/2010/main" xmlns="" val="4055619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8" name="Text Box 10"/>
          <p:cNvSpPr txBox="1">
            <a:spLocks noChangeArrowheads="1"/>
          </p:cNvSpPr>
          <p:nvPr/>
        </p:nvSpPr>
        <p:spPr bwMode="auto">
          <a:xfrm>
            <a:off x="1295400" y="6324600"/>
            <a:ext cx="1600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000" b="1" i="1">
                <a:solidFill>
                  <a:srgbClr val="009900"/>
                </a:solidFill>
              </a:rPr>
              <a:t>Rận nước</a:t>
            </a:r>
          </a:p>
        </p:txBody>
      </p:sp>
      <p:pic>
        <p:nvPicPr>
          <p:cNvPr id="12293" name="Picture 5" descr="ran nuo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" y="1828800"/>
            <a:ext cx="41148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5" descr="chan kie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828800"/>
            <a:ext cx="46482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70" name="Text Box 22"/>
          <p:cNvSpPr txBox="1">
            <a:spLocks noChangeArrowheads="1"/>
          </p:cNvSpPr>
          <p:nvPr/>
        </p:nvSpPr>
        <p:spPr bwMode="auto">
          <a:xfrm>
            <a:off x="5943600" y="6324600"/>
            <a:ext cx="2438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000" b="1" i="1">
                <a:solidFill>
                  <a:srgbClr val="009900"/>
                </a:solidFill>
              </a:rPr>
              <a:t>Chân kiếm tự do</a:t>
            </a:r>
          </a:p>
        </p:txBody>
      </p:sp>
      <p:sp>
        <p:nvSpPr>
          <p:cNvPr id="27671" name="Text Box 23"/>
          <p:cNvSpPr txBox="1">
            <a:spLocks noChangeArrowheads="1"/>
          </p:cNvSpPr>
          <p:nvPr/>
        </p:nvSpPr>
        <p:spPr bwMode="auto">
          <a:xfrm>
            <a:off x="3429000" y="737175"/>
            <a:ext cx="32385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600" b="1" u="sng">
                <a:solidFill>
                  <a:srgbClr val="0066FF"/>
                </a:solidFill>
              </a:rPr>
              <a:t>Có lợi</a:t>
            </a: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0" y="152400"/>
            <a:ext cx="84709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MỘT SỐ GIÁP XÁC KHÁC</a:t>
            </a:r>
          </a:p>
        </p:txBody>
      </p:sp>
    </p:spTree>
    <p:extLst>
      <p:ext uri="{BB962C8B-B14F-4D97-AF65-F5344CB8AC3E}">
        <p14:creationId xmlns:p14="http://schemas.microsoft.com/office/powerpoint/2010/main" xmlns="" val="1469284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FC00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215</TotalTime>
  <Words>1320</Words>
  <Application>Microsoft Office PowerPoint</Application>
  <PresentationFormat>On-screen Show (4:3)</PresentationFormat>
  <Paragraphs>258</Paragraphs>
  <Slides>34</Slides>
  <Notes>4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6" baseType="lpstr">
      <vt:lpstr>Office Theme</vt:lpstr>
      <vt:lpstr>Photo Editor Photo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ThemeGallery PowerTemplate</dc:title>
  <dc:creator>Windows</dc:creator>
  <cp:lastModifiedBy>Admin</cp:lastModifiedBy>
  <cp:revision>142</cp:revision>
  <dcterms:created xsi:type="dcterms:W3CDTF">2014-08-03T09:50:14Z</dcterms:created>
  <dcterms:modified xsi:type="dcterms:W3CDTF">2017-11-05T15:55:23Z</dcterms:modified>
</cp:coreProperties>
</file>